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257" r:id="rId2"/>
    <p:sldId id="262" r:id="rId3"/>
  </p:sldIdLst>
  <p:sldSz cx="6858000" cy="9906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07" userDrawn="1">
          <p15:clr>
            <a:srgbClr val="A4A3A4"/>
          </p15:clr>
        </p15:guide>
        <p15:guide id="2" pos="18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00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0" autoAdjust="0"/>
    <p:restoredTop sz="94660"/>
  </p:normalViewPr>
  <p:slideViewPr>
    <p:cSldViewPr snapToGrid="0">
      <p:cViewPr>
        <p:scale>
          <a:sx n="125" d="100"/>
          <a:sy n="125" d="100"/>
        </p:scale>
        <p:origin x="1470" y="-3174"/>
      </p:cViewPr>
      <p:guideLst>
        <p:guide orient="horz" pos="3007"/>
        <p:guide pos="18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5D20EA12-D32A-4F5C-AE69-394F93CDD7E9}" type="datetimeFigureOut">
              <a:rPr kumimoji="1" lang="ja-JP" altLang="en-US" smtClean="0"/>
              <a:t>2026/7/30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3955597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D20EA12-D32A-4F5C-AE69-394F93CDD7E9}" type="datetimeFigureOut">
              <a:rPr kumimoji="1" lang="ja-JP" altLang="en-US" smtClean="0"/>
              <a:t>2026/7/30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2028970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D20EA12-D32A-4F5C-AE69-394F93CDD7E9}" type="datetimeFigureOut">
              <a:rPr kumimoji="1" lang="ja-JP" altLang="en-US" smtClean="0"/>
              <a:t>2026/7/30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205750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D20EA12-D32A-4F5C-AE69-394F93CDD7E9}" type="datetimeFigureOut">
              <a:rPr kumimoji="1" lang="ja-JP" altLang="en-US" smtClean="0"/>
              <a:t>2026/7/30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3199524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D20EA12-D32A-4F5C-AE69-394F93CDD7E9}" type="datetimeFigureOut">
              <a:rPr kumimoji="1" lang="ja-JP" altLang="en-US" smtClean="0"/>
              <a:t>2026/7/30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891532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D20EA12-D32A-4F5C-AE69-394F93CDD7E9}" type="datetimeFigureOut">
              <a:rPr kumimoji="1" lang="ja-JP" altLang="en-US" smtClean="0"/>
              <a:t>2026/7/30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3366408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20EA12-D32A-4F5C-AE69-394F93CDD7E9}" type="datetimeFigureOut">
              <a:rPr kumimoji="1" lang="ja-JP" altLang="en-US" smtClean="0"/>
              <a:t>2026/7/30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2868268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D20EA12-D32A-4F5C-AE69-394F93CDD7E9}" type="datetimeFigureOut">
              <a:rPr kumimoji="1" lang="ja-JP" altLang="en-US" smtClean="0"/>
              <a:t>2026/7/30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126971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D20EA12-D32A-4F5C-AE69-394F93CDD7E9}" type="datetimeFigureOut">
              <a:rPr kumimoji="1" lang="ja-JP" altLang="en-US" smtClean="0"/>
              <a:t>2026/7/30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1622531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D20EA12-D32A-4F5C-AE69-394F93CDD7E9}" type="datetimeFigureOut">
              <a:rPr kumimoji="1" lang="ja-JP" altLang="en-US" smtClean="0"/>
              <a:t>2026/7/30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1388088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D20EA12-D32A-4F5C-AE69-394F93CDD7E9}" type="datetimeFigureOut">
              <a:rPr kumimoji="1" lang="ja-JP" altLang="en-US" smtClean="0"/>
              <a:t>2026/7/30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990921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5D20EA12-D32A-4F5C-AE69-394F93CDD7E9}" type="datetimeFigureOut">
              <a:rPr kumimoji="1" lang="ja-JP" altLang="en-US" smtClean="0"/>
              <a:t>2026/7/30</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28660333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正方形/長方形 21"/>
          <p:cNvSpPr/>
          <p:nvPr/>
        </p:nvSpPr>
        <p:spPr>
          <a:xfrm>
            <a:off x="0" y="4246919"/>
            <a:ext cx="6857999" cy="5309168"/>
          </a:xfrm>
          <a:prstGeom prst="rect">
            <a:avLst/>
          </a:prstGeom>
          <a:noFill/>
          <a:ln>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p:cNvSpPr/>
          <p:nvPr/>
        </p:nvSpPr>
        <p:spPr>
          <a:xfrm>
            <a:off x="0" y="2032078"/>
            <a:ext cx="6858000" cy="1918594"/>
          </a:xfrm>
          <a:prstGeom prst="rect">
            <a:avLst/>
          </a:prstGeom>
          <a:noFill/>
          <a:ln>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92261" y="1988679"/>
            <a:ext cx="6522831" cy="1077218"/>
          </a:xfrm>
          <a:prstGeom prst="rect">
            <a:avLst/>
          </a:prstGeom>
          <a:noFill/>
        </p:spPr>
        <p:txBody>
          <a:bodyPr wrap="square" rtlCol="0">
            <a:spAutoFit/>
          </a:bodyPr>
          <a:lstStyle/>
          <a:p>
            <a:pPr marL="357188" indent="-357188"/>
            <a:endParaRPr lang="en-US" altLang="ja-JP" sz="1600" b="1" dirty="0">
              <a:solidFill>
                <a:srgbClr val="00B050"/>
              </a:solidFill>
              <a:latin typeface="メイリオ" panose="020B0604030504040204" pitchFamily="50" charset="-128"/>
              <a:ea typeface="メイリオ" panose="020B0604030504040204" pitchFamily="50" charset="-128"/>
              <a:cs typeface="メイリオ" panose="020B0604030504040204" pitchFamily="50" charset="-128"/>
            </a:endParaRPr>
          </a:p>
          <a:p>
            <a:pPr marL="357188" indent="-357188"/>
            <a:r>
              <a:rPr lang="ja-JP" altLang="en-US" sz="1600" b="1" dirty="0">
                <a:solidFill>
                  <a:srgbClr val="00B050"/>
                </a:solidFill>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600" dirty="0">
                <a:latin typeface="メイリオ" panose="020B0604030504040204" pitchFamily="50" charset="-128"/>
                <a:ea typeface="メイリオ" panose="020B0604030504040204" pitchFamily="50" charset="-128"/>
                <a:cs typeface="メイリオ" panose="020B0604030504040204" pitchFamily="50" charset="-128"/>
              </a:rPr>
              <a:t>○　私立幼稚園</a:t>
            </a:r>
            <a:r>
              <a:rPr kumimoji="1" lang="en-US" altLang="ja-JP" sz="1600" dirty="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600" dirty="0">
                <a:latin typeface="メイリオ" panose="020B0604030504040204" pitchFamily="50" charset="-128"/>
                <a:ea typeface="メイリオ" panose="020B0604030504040204" pitchFamily="50" charset="-128"/>
                <a:cs typeface="メイリオ" panose="020B0604030504040204" pitchFamily="50" charset="-128"/>
              </a:rPr>
              <a:t>新制度園</a:t>
            </a:r>
            <a:r>
              <a:rPr kumimoji="1" lang="en-US" altLang="ja-JP" sz="1600" dirty="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600" dirty="0">
                <a:latin typeface="メイリオ" panose="020B0604030504040204" pitchFamily="50" charset="-128"/>
                <a:ea typeface="メイリオ" panose="020B0604030504040204" pitchFamily="50" charset="-128"/>
                <a:cs typeface="メイリオ" panose="020B0604030504040204" pitchFamily="50" charset="-128"/>
              </a:rPr>
              <a:t>・認定こども園</a:t>
            </a:r>
            <a:r>
              <a:rPr kumimoji="1" lang="en-US" altLang="ja-JP" sz="1600" dirty="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600" dirty="0">
                <a:latin typeface="メイリオ" panose="020B0604030504040204" pitchFamily="50" charset="-128"/>
                <a:ea typeface="メイリオ" panose="020B0604030504040204" pitchFamily="50" charset="-128"/>
                <a:cs typeface="メイリオ" panose="020B0604030504040204" pitchFamily="50" charset="-128"/>
              </a:rPr>
              <a:t>１号認定</a:t>
            </a:r>
            <a:r>
              <a:rPr kumimoji="1" lang="en-US" altLang="ja-JP" sz="1600" dirty="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600" dirty="0">
                <a:latin typeface="メイリオ" panose="020B0604030504040204" pitchFamily="50" charset="-128"/>
                <a:ea typeface="メイリオ" panose="020B0604030504040204" pitchFamily="50" charset="-128"/>
                <a:cs typeface="メイリオ" panose="020B0604030504040204" pitchFamily="50" charset="-128"/>
              </a:rPr>
              <a:t>に在籍している満３歳児から５歳児クラスの全ての子どもの</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保育料が無償化されています。</a:t>
            </a:r>
            <a:endParaRPr lang="en-US" altLang="ja-JP" sz="1100" dirty="0">
              <a:latin typeface="ＭＳ Ｐ明朝" panose="02020600040205080304" pitchFamily="18" charset="-128"/>
              <a:ea typeface="ＭＳ Ｐ明朝" panose="02020600040205080304" pitchFamily="18" charset="-128"/>
              <a:cs typeface="メイリオ" panose="020B0604030504040204" pitchFamily="50" charset="-128"/>
            </a:endParaRPr>
          </a:p>
        </p:txBody>
      </p:sp>
      <p:sp>
        <p:nvSpPr>
          <p:cNvPr id="6" name="正方形/長方形 5"/>
          <p:cNvSpPr/>
          <p:nvPr/>
        </p:nvSpPr>
        <p:spPr>
          <a:xfrm>
            <a:off x="-1" y="6581"/>
            <a:ext cx="6858000" cy="172925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2550" indent="-82550" algn="ctr">
              <a:spcAft>
                <a:spcPts val="600"/>
              </a:spcAft>
            </a:pPr>
            <a:endParaRPr lang="ja-JP" altLang="en-US" sz="2400" strike="sngStrike" dirty="0">
              <a:solidFill>
                <a:schemeClr val="bg1"/>
              </a:solidFill>
              <a:latin typeface="メイリオ" panose="020B0604030504040204" pitchFamily="50" charset="-128"/>
              <a:ea typeface="メイリオ" panose="020B0604030504040204" pitchFamily="50" charset="-128"/>
            </a:endParaRPr>
          </a:p>
        </p:txBody>
      </p:sp>
      <p:sp>
        <p:nvSpPr>
          <p:cNvPr id="9" name="ブローチ 8"/>
          <p:cNvSpPr/>
          <p:nvPr/>
        </p:nvSpPr>
        <p:spPr>
          <a:xfrm>
            <a:off x="216000" y="219898"/>
            <a:ext cx="6408000" cy="1426676"/>
          </a:xfrm>
          <a:prstGeom prst="plaque">
            <a:avLst>
              <a:gd name="adj" fmla="val 8499"/>
            </a:avLst>
          </a:prstGeom>
          <a:noFill/>
          <a:ln w="3810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 name="正方形/長方形 9"/>
          <p:cNvSpPr/>
          <p:nvPr/>
        </p:nvSpPr>
        <p:spPr>
          <a:xfrm>
            <a:off x="108025" y="393184"/>
            <a:ext cx="6547294" cy="12703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2550" indent="-82550">
              <a:spcAft>
                <a:spcPts val="800"/>
              </a:spcAft>
            </a:pPr>
            <a:r>
              <a:rPr lang="ja-JP" altLang="en-US" b="1" dirty="0">
                <a:solidFill>
                  <a:schemeClr val="tx1"/>
                </a:solidFill>
                <a:latin typeface="メイリオ" panose="020B0604030504040204" pitchFamily="50" charset="-128"/>
                <a:ea typeface="メイリオ" panose="020B0604030504040204" pitchFamily="50" charset="-128"/>
              </a:rPr>
              <a:t>　</a:t>
            </a:r>
            <a:r>
              <a:rPr lang="ja-JP" altLang="en-US" sz="1700" b="1" dirty="0">
                <a:solidFill>
                  <a:schemeClr val="tx1"/>
                </a:solidFill>
                <a:latin typeface="メイリオ" panose="020B0604030504040204" pitchFamily="50" charset="-128"/>
                <a:ea typeface="メイリオ" panose="020B0604030504040204" pitchFamily="50" charset="-128"/>
              </a:rPr>
              <a:t>私立幼稚園</a:t>
            </a:r>
            <a:r>
              <a:rPr lang="en-US" altLang="ja-JP" sz="1700" b="1" dirty="0">
                <a:solidFill>
                  <a:schemeClr val="tx1"/>
                </a:solidFill>
                <a:latin typeface="メイリオ" panose="020B0604030504040204" pitchFamily="50" charset="-128"/>
                <a:ea typeface="メイリオ" panose="020B0604030504040204" pitchFamily="50" charset="-128"/>
              </a:rPr>
              <a:t>(</a:t>
            </a:r>
            <a:r>
              <a:rPr lang="ja-JP" altLang="en-US" sz="1700" b="1" dirty="0">
                <a:solidFill>
                  <a:schemeClr val="tx1"/>
                </a:solidFill>
                <a:latin typeface="メイリオ" panose="020B0604030504040204" pitchFamily="50" charset="-128"/>
                <a:ea typeface="メイリオ" panose="020B0604030504040204" pitchFamily="50" charset="-128"/>
              </a:rPr>
              <a:t>新制度</a:t>
            </a:r>
            <a:r>
              <a:rPr lang="en-US" altLang="ja-JP" sz="1700" b="1" dirty="0">
                <a:solidFill>
                  <a:schemeClr val="tx1"/>
                </a:solidFill>
                <a:latin typeface="メイリオ" panose="020B0604030504040204" pitchFamily="50" charset="-128"/>
                <a:ea typeface="メイリオ" panose="020B0604030504040204" pitchFamily="50" charset="-128"/>
              </a:rPr>
              <a:t>)</a:t>
            </a:r>
            <a:r>
              <a:rPr lang="ja-JP" altLang="en-US" sz="1700" b="1" dirty="0">
                <a:solidFill>
                  <a:schemeClr val="tx1"/>
                </a:solidFill>
                <a:latin typeface="メイリオ" panose="020B0604030504040204" pitchFamily="50" charset="-128"/>
                <a:ea typeface="メイリオ" panose="020B0604030504040204" pitchFamily="50" charset="-128"/>
              </a:rPr>
              <a:t>・認定こども園</a:t>
            </a:r>
            <a:r>
              <a:rPr lang="en-US" altLang="ja-JP" sz="1700" b="1" dirty="0">
                <a:solidFill>
                  <a:schemeClr val="tx1"/>
                </a:solidFill>
                <a:latin typeface="メイリオ" panose="020B0604030504040204" pitchFamily="50" charset="-128"/>
                <a:ea typeface="メイリオ" panose="020B0604030504040204" pitchFamily="50" charset="-128"/>
              </a:rPr>
              <a:t>(</a:t>
            </a:r>
            <a:r>
              <a:rPr lang="ja-JP" altLang="en-US" sz="1700" b="1" dirty="0">
                <a:solidFill>
                  <a:schemeClr val="tx1"/>
                </a:solidFill>
                <a:latin typeface="メイリオ" panose="020B0604030504040204" pitchFamily="50" charset="-128"/>
                <a:ea typeface="メイリオ" panose="020B0604030504040204" pitchFamily="50" charset="-128"/>
              </a:rPr>
              <a:t>１号認定</a:t>
            </a:r>
            <a:r>
              <a:rPr lang="en-US" altLang="ja-JP" sz="1700" b="1" dirty="0">
                <a:solidFill>
                  <a:schemeClr val="tx1"/>
                </a:solidFill>
                <a:latin typeface="メイリオ" panose="020B0604030504040204" pitchFamily="50" charset="-128"/>
                <a:ea typeface="メイリオ" panose="020B0604030504040204" pitchFamily="50" charset="-128"/>
              </a:rPr>
              <a:t>)</a:t>
            </a:r>
            <a:r>
              <a:rPr lang="ja-JP" altLang="en-US" sz="1700" b="1" dirty="0">
                <a:solidFill>
                  <a:schemeClr val="tx1"/>
                </a:solidFill>
                <a:latin typeface="メイリオ" panose="020B0604030504040204" pitchFamily="50" charset="-128"/>
                <a:ea typeface="メイリオ" panose="020B0604030504040204" pitchFamily="50" charset="-128"/>
              </a:rPr>
              <a:t>を利用する</a:t>
            </a:r>
            <a:endParaRPr lang="en-US" altLang="ja-JP" sz="1700" b="1" dirty="0">
              <a:solidFill>
                <a:schemeClr val="tx1"/>
              </a:solidFill>
              <a:latin typeface="メイリオ" panose="020B0604030504040204" pitchFamily="50" charset="-128"/>
              <a:ea typeface="メイリオ" panose="020B0604030504040204" pitchFamily="50" charset="-128"/>
            </a:endParaRPr>
          </a:p>
          <a:p>
            <a:pPr marL="82550" indent="-82550" algn="r">
              <a:spcAft>
                <a:spcPts val="800"/>
              </a:spcAft>
            </a:pPr>
            <a:r>
              <a:rPr lang="ja-JP" altLang="en-US" sz="1700" b="1" dirty="0">
                <a:solidFill>
                  <a:schemeClr val="tx1"/>
                </a:solidFill>
                <a:latin typeface="メイリオ" panose="020B0604030504040204" pitchFamily="50" charset="-128"/>
                <a:ea typeface="メイリオ" panose="020B0604030504040204" pitchFamily="50" charset="-128"/>
              </a:rPr>
              <a:t>    子どもの利用料が</a:t>
            </a:r>
            <a:r>
              <a:rPr lang="ja-JP" altLang="en-US" sz="3000" b="1" dirty="0">
                <a:solidFill>
                  <a:schemeClr val="tx1"/>
                </a:solidFill>
                <a:latin typeface="メイリオ" panose="020B0604030504040204" pitchFamily="50" charset="-128"/>
                <a:ea typeface="メイリオ" panose="020B0604030504040204" pitchFamily="50" charset="-128"/>
              </a:rPr>
              <a:t>無償化</a:t>
            </a:r>
            <a:r>
              <a:rPr lang="ja-JP" altLang="en-US" sz="1700" b="1" dirty="0">
                <a:solidFill>
                  <a:schemeClr val="tx1"/>
                </a:solidFill>
                <a:latin typeface="メイリオ" panose="020B0604030504040204" pitchFamily="50" charset="-128"/>
                <a:ea typeface="メイリオ" panose="020B0604030504040204" pitchFamily="50" charset="-128"/>
              </a:rPr>
              <a:t>されています</a:t>
            </a:r>
            <a:r>
              <a:rPr lang="ja-JP" altLang="en-US" sz="1200" dirty="0">
                <a:solidFill>
                  <a:schemeClr val="bg1"/>
                </a:solidFill>
                <a:latin typeface="HGPｺﾞｼｯｸM" panose="020B0600000000000000" pitchFamily="50" charset="-128"/>
                <a:ea typeface="HGPｺﾞｼｯｸM" panose="020B0600000000000000" pitchFamily="50" charset="-128"/>
              </a:rPr>
              <a:t>　</a:t>
            </a:r>
            <a:endParaRPr lang="en-US" altLang="ja-JP" sz="1200" dirty="0">
              <a:solidFill>
                <a:schemeClr val="bg1"/>
              </a:solidFill>
              <a:latin typeface="HGPｺﾞｼｯｸM" panose="020B0600000000000000" pitchFamily="50" charset="-128"/>
              <a:ea typeface="HGPｺﾞｼｯｸM" panose="020B0600000000000000" pitchFamily="50" charset="-128"/>
            </a:endParaRPr>
          </a:p>
          <a:p>
            <a:pPr marL="82550" indent="-82550" algn="ctr">
              <a:spcAft>
                <a:spcPts val="800"/>
              </a:spcAft>
            </a:pPr>
            <a:r>
              <a:rPr lang="ja-JP" altLang="en-US" sz="1200" dirty="0">
                <a:solidFill>
                  <a:schemeClr val="bg1"/>
                </a:solidFill>
                <a:latin typeface="HGPｺﾞｼｯｸM" panose="020B0600000000000000" pitchFamily="50" charset="-128"/>
                <a:ea typeface="HGPｺﾞｼｯｸM" panose="020B0600000000000000" pitchFamily="50" charset="-128"/>
              </a:rPr>
              <a:t>                                                                         　</a:t>
            </a:r>
            <a:r>
              <a:rPr lang="en-US" altLang="ja-JP" sz="1600" b="1" dirty="0">
                <a:solidFill>
                  <a:schemeClr val="tx1"/>
                </a:solidFill>
                <a:latin typeface="メイリオ" panose="020B0604030504040204" pitchFamily="50" charset="-128"/>
                <a:ea typeface="メイリオ" panose="020B0604030504040204" pitchFamily="50" charset="-128"/>
              </a:rPr>
              <a:t> (</a:t>
            </a:r>
            <a:r>
              <a:rPr lang="ja-JP" altLang="en-US" sz="1600" b="1" dirty="0">
                <a:solidFill>
                  <a:schemeClr val="tx1"/>
                </a:solidFill>
                <a:latin typeface="メイリオ" panose="020B0604030504040204" pitchFamily="50" charset="-128"/>
                <a:ea typeface="メイリオ" panose="020B0604030504040204" pitchFamily="50" charset="-128"/>
              </a:rPr>
              <a:t>令和元年１０月１日</a:t>
            </a:r>
            <a:r>
              <a:rPr lang="en-US" altLang="ja-JP" sz="1600" b="1" dirty="0">
                <a:solidFill>
                  <a:schemeClr val="tx1"/>
                </a:solidFill>
                <a:latin typeface="メイリオ" panose="020B0604030504040204" pitchFamily="50" charset="-128"/>
                <a:ea typeface="メイリオ" panose="020B0604030504040204" pitchFamily="50" charset="-128"/>
              </a:rPr>
              <a:t>~)</a:t>
            </a:r>
            <a:endParaRPr lang="ja-JP" altLang="en-US" sz="1600" strike="sngStrike" dirty="0">
              <a:solidFill>
                <a:schemeClr val="bg1"/>
              </a:solidFill>
              <a:latin typeface="HGPｺﾞｼｯｸM" panose="020B0600000000000000" pitchFamily="50" charset="-128"/>
              <a:ea typeface="HGPｺﾞｼｯｸM" panose="020B0600000000000000" pitchFamily="50" charset="-128"/>
            </a:endParaRPr>
          </a:p>
        </p:txBody>
      </p:sp>
      <p:sp>
        <p:nvSpPr>
          <p:cNvPr id="11" name="正方形/長方形 10"/>
          <p:cNvSpPr/>
          <p:nvPr/>
        </p:nvSpPr>
        <p:spPr>
          <a:xfrm>
            <a:off x="516326" y="8582"/>
            <a:ext cx="5380806" cy="406815"/>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108000" rIns="36000" bIns="0" rtlCol="0" anchor="ctr"/>
          <a:lstStyle/>
          <a:p>
            <a:pPr marL="82550" indent="-82550" algn="ctr">
              <a:spcAft>
                <a:spcPts val="600"/>
              </a:spcAft>
            </a:pPr>
            <a:r>
              <a:rPr lang="ja-JP" altLang="en-US" sz="1600" b="1" dirty="0">
                <a:solidFill>
                  <a:schemeClr val="tx1"/>
                </a:solidFill>
                <a:latin typeface="メイリオ" panose="020B0604030504040204" pitchFamily="50" charset="-128"/>
                <a:ea typeface="メイリオ" panose="020B0604030504040204" pitchFamily="50" charset="-128"/>
              </a:rPr>
              <a:t>幼稚園・認定こども園（１号認定）をご利用の保護者様へ</a:t>
            </a:r>
            <a:endParaRPr lang="ja-JP" altLang="en-US" sz="1600" strike="sngStrike" dirty="0">
              <a:solidFill>
                <a:schemeClr val="tx1"/>
              </a:solidFill>
              <a:latin typeface="メイリオ" panose="020B0604030504040204" pitchFamily="50" charset="-128"/>
              <a:ea typeface="メイリオ" panose="020B0604030504040204" pitchFamily="50" charset="-128"/>
            </a:endParaRPr>
          </a:p>
        </p:txBody>
      </p:sp>
      <p:sp>
        <p:nvSpPr>
          <p:cNvPr id="13" name="正方形/長方形 12"/>
          <p:cNvSpPr/>
          <p:nvPr/>
        </p:nvSpPr>
        <p:spPr>
          <a:xfrm>
            <a:off x="281544" y="2993784"/>
            <a:ext cx="6576456" cy="892552"/>
          </a:xfrm>
          <a:prstGeom prst="rect">
            <a:avLst/>
          </a:prstGeom>
        </p:spPr>
        <p:txBody>
          <a:bodyPr wrap="square">
            <a:spAutoFit/>
          </a:bodyPr>
          <a:lstStyle/>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給食費、教材費、ＰＴＡ会費などは、これまでどおり保護者負担となります。</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ただし、市町村民税所得割額が７７，１０１円未満</a:t>
            </a:r>
            <a:r>
              <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rPr>
              <a:t>(</a:t>
            </a:r>
            <a:r>
              <a:rPr lang="zh-CN" altLang="en-US" sz="1300" dirty="0">
                <a:latin typeface="ＭＳ Ｐ明朝" panose="02020600040205080304" pitchFamily="18" charset="-128"/>
                <a:ea typeface="ＭＳ Ｐ明朝" panose="02020600040205080304" pitchFamily="18" charset="-128"/>
                <a:cs typeface="Meiryo UI" panose="020B0604030504040204" pitchFamily="50" charset="-128"/>
              </a:rPr>
              <a:t>年収</a:t>
            </a:r>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３６０</a:t>
            </a:r>
            <a:r>
              <a:rPr lang="zh-CN" altLang="en-US" sz="1300" dirty="0">
                <a:latin typeface="ＭＳ Ｐ明朝" panose="02020600040205080304" pitchFamily="18" charset="-128"/>
                <a:ea typeface="ＭＳ Ｐ明朝" panose="02020600040205080304" pitchFamily="18" charset="-128"/>
                <a:cs typeface="Meiryo UI" panose="020B0604030504040204" pitchFamily="50" charset="-128"/>
              </a:rPr>
              <a:t>万円未満相当</a:t>
            </a:r>
            <a:r>
              <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rPr>
              <a:t>)</a:t>
            </a:r>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の世帯の子ど    </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もと、小学３年生以下の兄姉等から数えて第３子以降の子どもについては、給食費のうち副  </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食（おかず等）の費用が免除されます。詳しくは裏面をご覧ください。</a:t>
            </a:r>
            <a:endParaRPr lang="en-US" altLang="ja-JP" sz="1050" dirty="0">
              <a:latin typeface="ＭＳ Ｐ明朝" panose="02020600040205080304" pitchFamily="18" charset="-128"/>
              <a:ea typeface="ＭＳ Ｐ明朝" panose="02020600040205080304" pitchFamily="18" charset="-128"/>
              <a:cs typeface="Meiryo UI" panose="020B0604030504040204" pitchFamily="50" charset="-128"/>
            </a:endParaRPr>
          </a:p>
        </p:txBody>
      </p:sp>
      <p:sp>
        <p:nvSpPr>
          <p:cNvPr id="14" name="テキスト ボックス 13"/>
          <p:cNvSpPr txBox="1"/>
          <p:nvPr/>
        </p:nvSpPr>
        <p:spPr>
          <a:xfrm>
            <a:off x="216000" y="6661857"/>
            <a:ext cx="6503629" cy="584775"/>
          </a:xfrm>
          <a:prstGeom prst="rect">
            <a:avLst/>
          </a:prstGeom>
          <a:noFill/>
        </p:spPr>
        <p:txBody>
          <a:bodyPr wrap="square" rtlCol="0">
            <a:spAutoFit/>
          </a:bodyPr>
          <a:lstStyle/>
          <a:p>
            <a:pPr marL="182563" indent="-182563"/>
            <a:r>
              <a:rPr kumimoji="1" lang="ja-JP" altLang="en-US" sz="1600" dirty="0">
                <a:latin typeface="メイリオ" panose="020B0604030504040204" pitchFamily="50" charset="-128"/>
                <a:ea typeface="メイリオ" panose="020B0604030504040204" pitchFamily="50" charset="-128"/>
              </a:rPr>
              <a:t>〇　無償化の対象額には上限があります。</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00" u="sng" dirty="0">
                <a:latin typeface="メイリオ" panose="020B0604030504040204" pitchFamily="50" charset="-128"/>
                <a:ea typeface="メイリオ" panose="020B0604030504040204" pitchFamily="50" charset="-128"/>
                <a:cs typeface="メイリオ" panose="020B0604030504040204" pitchFamily="50" charset="-128"/>
              </a:rPr>
              <a:t>令和８年１０月１日から上限額引上げ</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600" dirty="0">
                <a:latin typeface="メイリオ" panose="020B0604030504040204" pitchFamily="50" charset="-128"/>
                <a:ea typeface="メイリオ" panose="020B0604030504040204" pitchFamily="50" charset="-128"/>
              </a:rPr>
              <a:t>　　</a:t>
            </a:r>
            <a:r>
              <a:rPr kumimoji="1" lang="ja-JP" altLang="en-US" sz="1200" dirty="0">
                <a:latin typeface="メイリオ" panose="020B0604030504040204" pitchFamily="50" charset="-128"/>
                <a:ea typeface="メイリオ" panose="020B0604030504040204" pitchFamily="50" charset="-128"/>
              </a:rPr>
              <a:t>　　　　　　　　　　　　　　　　　　　　　</a:t>
            </a:r>
            <a:endParaRPr kumimoji="1" lang="en-US" altLang="ja-JP" sz="1200" dirty="0">
              <a:latin typeface="メイリオ" panose="020B0604030504040204" pitchFamily="50" charset="-128"/>
              <a:ea typeface="メイリオ" panose="020B0604030504040204" pitchFamily="50" charset="-128"/>
            </a:endParaRPr>
          </a:p>
        </p:txBody>
      </p:sp>
      <p:sp>
        <p:nvSpPr>
          <p:cNvPr id="16" name="角丸四角形 15"/>
          <p:cNvSpPr/>
          <p:nvPr/>
        </p:nvSpPr>
        <p:spPr>
          <a:xfrm>
            <a:off x="279249" y="4052989"/>
            <a:ext cx="3105443" cy="360000"/>
          </a:xfrm>
          <a:prstGeom prst="roundRect">
            <a:avLst>
              <a:gd name="adj" fmla="val 50000"/>
            </a:avLst>
          </a:prstGeom>
          <a:solidFill>
            <a:schemeClr val="accent6">
              <a:lumMod val="60000"/>
              <a:lumOff val="40000"/>
            </a:schemeClr>
          </a:solidFill>
          <a:ln w="76200" cmpd="thinThick">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endParaRPr lang="ja-JP" altLang="en-US" sz="1600" b="1" dirty="0">
              <a:latin typeface="HG丸ｺﾞｼｯｸM-PRO" panose="020F0600000000000000" pitchFamily="50" charset="-128"/>
              <a:ea typeface="HG丸ｺﾞｼｯｸM-PRO" panose="020F0600000000000000" pitchFamily="50" charset="-128"/>
            </a:endParaRPr>
          </a:p>
        </p:txBody>
      </p:sp>
      <p:sp>
        <p:nvSpPr>
          <p:cNvPr id="17" name="正方形/長方形 16"/>
          <p:cNvSpPr/>
          <p:nvPr/>
        </p:nvSpPr>
        <p:spPr>
          <a:xfrm>
            <a:off x="349329" y="4065980"/>
            <a:ext cx="3035363" cy="369332"/>
          </a:xfrm>
          <a:prstGeom prst="rect">
            <a:avLst/>
          </a:prstGeom>
        </p:spPr>
        <p:txBody>
          <a:bodyPr wrap="square">
            <a:spAutoFit/>
          </a:bodyPr>
          <a:lstStyle/>
          <a:p>
            <a:r>
              <a:rPr lang="ja-JP" altLang="en-US" b="1" dirty="0">
                <a:latin typeface="メイリオ" panose="020B0604030504040204" pitchFamily="50" charset="-128"/>
                <a:ea typeface="メイリオ" panose="020B0604030504040204" pitchFamily="50" charset="-128"/>
              </a:rPr>
              <a:t>預かり保育の利用について</a:t>
            </a:r>
          </a:p>
        </p:txBody>
      </p:sp>
      <p:sp>
        <p:nvSpPr>
          <p:cNvPr id="20" name="テキスト ボックス 19"/>
          <p:cNvSpPr txBox="1"/>
          <p:nvPr/>
        </p:nvSpPr>
        <p:spPr>
          <a:xfrm>
            <a:off x="182633" y="4515653"/>
            <a:ext cx="6503629" cy="584775"/>
          </a:xfrm>
          <a:prstGeom prst="rect">
            <a:avLst/>
          </a:prstGeom>
          <a:noFill/>
        </p:spPr>
        <p:txBody>
          <a:bodyPr wrap="square" rtlCol="0">
            <a:spAutoFit/>
          </a:bodyPr>
          <a:lstStyle/>
          <a:p>
            <a:pPr marL="182563" indent="-182563"/>
            <a:r>
              <a:rPr kumimoji="1" lang="ja-JP" altLang="en-US" sz="1600" dirty="0">
                <a:latin typeface="メイリオ" panose="020B0604030504040204" pitchFamily="50" charset="-128"/>
                <a:ea typeface="メイリオ" panose="020B0604030504040204" pitchFamily="50" charset="-128"/>
              </a:rPr>
              <a:t>〇　預かり保育を利用される方のうち、共働き世帯など保育の必要性があると認定を受けた場合には、預かり保育料が無償化されます。</a:t>
            </a:r>
            <a:endParaRPr kumimoji="1" lang="en-US" altLang="ja-JP" sz="1600" dirty="0">
              <a:latin typeface="メイリオ" panose="020B0604030504040204" pitchFamily="50" charset="-128"/>
              <a:ea typeface="メイリオ" panose="020B0604030504040204" pitchFamily="50" charset="-128"/>
            </a:endParaRPr>
          </a:p>
        </p:txBody>
      </p:sp>
      <p:sp>
        <p:nvSpPr>
          <p:cNvPr id="15" name="角丸四角形 14"/>
          <p:cNvSpPr/>
          <p:nvPr/>
        </p:nvSpPr>
        <p:spPr>
          <a:xfrm>
            <a:off x="216000" y="1852754"/>
            <a:ext cx="3213000" cy="360000"/>
          </a:xfrm>
          <a:prstGeom prst="roundRect">
            <a:avLst>
              <a:gd name="adj" fmla="val 50000"/>
            </a:avLst>
          </a:prstGeom>
          <a:solidFill>
            <a:schemeClr val="accent6">
              <a:lumMod val="60000"/>
              <a:lumOff val="40000"/>
            </a:schemeClr>
          </a:solidFill>
          <a:ln w="76200" cmpd="thinThick">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endParaRPr lang="ja-JP" altLang="en-US" sz="1600" b="1" dirty="0">
              <a:latin typeface="HG丸ｺﾞｼｯｸM-PRO" panose="020F0600000000000000" pitchFamily="50" charset="-128"/>
              <a:ea typeface="HG丸ｺﾞｼｯｸM-PRO" panose="020F0600000000000000" pitchFamily="50" charset="-128"/>
            </a:endParaRPr>
          </a:p>
        </p:txBody>
      </p:sp>
      <p:sp>
        <p:nvSpPr>
          <p:cNvPr id="18" name="正方形/長方形 17"/>
          <p:cNvSpPr/>
          <p:nvPr/>
        </p:nvSpPr>
        <p:spPr>
          <a:xfrm>
            <a:off x="281544" y="1883254"/>
            <a:ext cx="5598060" cy="369332"/>
          </a:xfrm>
          <a:prstGeom prst="rect">
            <a:avLst/>
          </a:prstGeom>
        </p:spPr>
        <p:txBody>
          <a:bodyPr wrap="square">
            <a:spAutoFit/>
          </a:bodyPr>
          <a:lstStyle/>
          <a:p>
            <a:r>
              <a:rPr lang="ja-JP" altLang="en-US" b="1" dirty="0">
                <a:latin typeface="メイリオ" panose="020B0604030504040204" pitchFamily="50" charset="-128"/>
                <a:ea typeface="メイリオ" panose="020B0604030504040204" pitchFamily="50" charset="-128"/>
              </a:rPr>
              <a:t>保育料が無償化されています</a:t>
            </a:r>
          </a:p>
        </p:txBody>
      </p:sp>
      <p:sp>
        <p:nvSpPr>
          <p:cNvPr id="19" name="正方形/長方形 18"/>
          <p:cNvSpPr/>
          <p:nvPr/>
        </p:nvSpPr>
        <p:spPr>
          <a:xfrm>
            <a:off x="248234" y="5021018"/>
            <a:ext cx="6240365" cy="1492716"/>
          </a:xfrm>
          <a:prstGeom prst="rect">
            <a:avLst/>
          </a:prstGeom>
        </p:spPr>
        <p:txBody>
          <a:bodyPr wrap="square">
            <a:spAutoFit/>
          </a:bodyPr>
          <a:lstStyle/>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満３歳児クラスの子どもは、保育の必要性がある</a:t>
            </a:r>
            <a:r>
              <a:rPr lang="ja-JP" altLang="en-US" sz="1300" u="sng" dirty="0">
                <a:latin typeface="ＭＳ Ｐ明朝" panose="02020600040205080304" pitchFamily="18" charset="-128"/>
                <a:ea typeface="ＭＳ Ｐ明朝" panose="02020600040205080304" pitchFamily="18" charset="-128"/>
                <a:cs typeface="Meiryo UI" panose="020B0604030504040204" pitchFamily="50" charset="-128"/>
              </a:rPr>
              <a:t>市町村民税非課税世帯</a:t>
            </a:r>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のみが無償化の対象となります。</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保育の必要性の認定を受けるには、園から配布する</a:t>
            </a:r>
            <a:r>
              <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rPr>
              <a:t>｢</a:t>
            </a:r>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子どものための教育・保育給付</a:t>
            </a: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兼子育てのための施設等利用給付認定（変更）申請書</a:t>
            </a:r>
            <a:r>
              <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rPr>
              <a:t>｣</a:t>
            </a:r>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に記入し、添付書類とともに園にご提出ください。</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審査基準は、保育所に入所する場合と同じです。詳しくは、別に配布する</a:t>
            </a:r>
            <a:r>
              <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rPr>
              <a:t> ｢</a:t>
            </a:r>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預かり保育の無償利用のご案内</a:t>
            </a:r>
            <a:r>
              <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rPr>
              <a:t>｣</a:t>
            </a:r>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をご覧ください。</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p:txBody>
      </p:sp>
      <p:sp>
        <p:nvSpPr>
          <p:cNvPr id="23" name="正方形/長方形 22"/>
          <p:cNvSpPr/>
          <p:nvPr/>
        </p:nvSpPr>
        <p:spPr>
          <a:xfrm>
            <a:off x="315963" y="7226838"/>
            <a:ext cx="6240365" cy="2292935"/>
          </a:xfrm>
          <a:prstGeom prst="rect">
            <a:avLst/>
          </a:prstGeom>
        </p:spPr>
        <p:txBody>
          <a:bodyPr wrap="square">
            <a:spAutoFit/>
          </a:bodyPr>
          <a:lstStyle/>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「１カ月の預かり保育料」と「 ４９０円</a:t>
            </a:r>
            <a:r>
              <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rPr>
              <a:t>× </a:t>
            </a:r>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１カ月の利用日数」（月額上限１２，３００円）を</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比較して、低い額が無料となります。（満３歳児クラスは月額上限１７，７００円）</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基準額を超える保育料や、おやつ代は、保護者負担となります。</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保育の必要性がない場合や、必要性を認められなかった場合は、今までどおり保</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育料を支払ったうえで預かり保育を利用することができます。</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●預かり保育料の無償化対象額の計算例</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例①　</a:t>
            </a:r>
            <a:r>
              <a:rPr lang="ja-JP" altLang="en-US" sz="1300" u="sng" dirty="0">
                <a:latin typeface="ＭＳ Ｐ明朝" panose="02020600040205080304" pitchFamily="18" charset="-128"/>
                <a:ea typeface="ＭＳ Ｐ明朝" panose="02020600040205080304" pitchFamily="18" charset="-128"/>
                <a:cs typeface="Meiryo UI" panose="020B0604030504040204" pitchFamily="50" charset="-128"/>
              </a:rPr>
              <a:t>１日の保育料４６０円</a:t>
            </a:r>
            <a:r>
              <a:rPr lang="en-US" altLang="ja-JP" sz="1300" u="sng" dirty="0">
                <a:latin typeface="ＭＳ Ｐ明朝" panose="02020600040205080304" pitchFamily="18" charset="-128"/>
                <a:ea typeface="ＭＳ Ｐ明朝" panose="02020600040205080304" pitchFamily="18" charset="-128"/>
                <a:cs typeface="Meiryo UI" panose="020B0604030504040204" pitchFamily="50" charset="-128"/>
              </a:rPr>
              <a:t>×</a:t>
            </a:r>
            <a:r>
              <a:rPr lang="ja-JP" altLang="en-US" sz="1300" u="sng" dirty="0">
                <a:latin typeface="ＭＳ Ｐ明朝" panose="02020600040205080304" pitchFamily="18" charset="-128"/>
                <a:ea typeface="ＭＳ Ｐ明朝" panose="02020600040205080304" pitchFamily="18" charset="-128"/>
                <a:cs typeface="Meiryo UI" panose="020B0604030504040204" pitchFamily="50" charset="-128"/>
              </a:rPr>
              <a:t>１カ月の利用日数１０日（＝４，６００円）の場合</a:t>
            </a:r>
            <a:endParaRPr lang="en-US" altLang="ja-JP" sz="1300" u="sng"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４９０円</a:t>
            </a:r>
            <a:r>
              <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rPr>
              <a:t>× </a:t>
            </a:r>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１０日＝４，９００円⇒保育料のほうが低いので４，６００円（全額）が無償</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例②　</a:t>
            </a:r>
            <a:r>
              <a:rPr lang="ja-JP" altLang="en-US" sz="1300" u="sng" dirty="0">
                <a:latin typeface="ＭＳ Ｐ明朝" panose="02020600040205080304" pitchFamily="18" charset="-128"/>
                <a:ea typeface="ＭＳ Ｐ明朝" panose="02020600040205080304" pitchFamily="18" charset="-128"/>
                <a:cs typeface="Meiryo UI" panose="020B0604030504040204" pitchFamily="50" charset="-128"/>
              </a:rPr>
              <a:t>１日の保育料６００円</a:t>
            </a:r>
            <a:r>
              <a:rPr lang="en-US" altLang="ja-JP" sz="1300" u="sng" dirty="0">
                <a:latin typeface="ＭＳ Ｐ明朝" panose="02020600040205080304" pitchFamily="18" charset="-128"/>
                <a:ea typeface="ＭＳ Ｐ明朝" panose="02020600040205080304" pitchFamily="18" charset="-128"/>
                <a:cs typeface="Meiryo UI" panose="020B0604030504040204" pitchFamily="50" charset="-128"/>
              </a:rPr>
              <a:t>×</a:t>
            </a:r>
            <a:r>
              <a:rPr lang="ja-JP" altLang="en-US" sz="1300" u="sng" dirty="0">
                <a:latin typeface="ＭＳ Ｐ明朝" panose="02020600040205080304" pitchFamily="18" charset="-128"/>
                <a:ea typeface="ＭＳ Ｐ明朝" panose="02020600040205080304" pitchFamily="18" charset="-128"/>
                <a:cs typeface="Meiryo UI" panose="020B0604030504040204" pitchFamily="50" charset="-128"/>
              </a:rPr>
              <a:t>１カ月の利用日数５日（＝３，０００円</a:t>
            </a:r>
            <a:r>
              <a:rPr lang="en-US" altLang="ja-JP" sz="1300" u="sng" dirty="0">
                <a:latin typeface="ＭＳ Ｐ明朝" panose="02020600040205080304" pitchFamily="18" charset="-128"/>
                <a:ea typeface="ＭＳ Ｐ明朝" panose="02020600040205080304" pitchFamily="18" charset="-128"/>
                <a:cs typeface="Meiryo UI" panose="020B0604030504040204" pitchFamily="50" charset="-128"/>
              </a:rPr>
              <a:t>)</a:t>
            </a:r>
            <a:r>
              <a:rPr lang="ja-JP" altLang="en-US" sz="1300" u="sng" dirty="0">
                <a:latin typeface="ＭＳ Ｐ明朝" panose="02020600040205080304" pitchFamily="18" charset="-128"/>
                <a:ea typeface="ＭＳ Ｐ明朝" panose="02020600040205080304" pitchFamily="18" charset="-128"/>
                <a:cs typeface="Meiryo UI" panose="020B0604030504040204" pitchFamily="50" charset="-128"/>
              </a:rPr>
              <a:t>の場合</a:t>
            </a:r>
            <a:endParaRPr lang="en-US" altLang="ja-JP" sz="1300" u="sng"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４９０円</a:t>
            </a:r>
            <a:r>
              <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rPr>
              <a:t>× </a:t>
            </a:r>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５日＝２，４５０円⇒上限額のほうが低いので２，４５０円が無償となり、</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残り５５０円が保護者負担</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p:txBody>
      </p:sp>
      <p:sp>
        <p:nvSpPr>
          <p:cNvPr id="24" name="テキスト ボックス 23"/>
          <p:cNvSpPr txBox="1"/>
          <p:nvPr/>
        </p:nvSpPr>
        <p:spPr>
          <a:xfrm>
            <a:off x="4026934" y="9556087"/>
            <a:ext cx="2765032" cy="307777"/>
          </a:xfrm>
          <a:prstGeom prst="rect">
            <a:avLst/>
          </a:prstGeom>
          <a:noFill/>
        </p:spPr>
        <p:txBody>
          <a:bodyPr wrap="square" rtlCol="0">
            <a:spAutoFit/>
          </a:bodyPr>
          <a:lstStyle/>
          <a:p>
            <a:pPr algn="ctr"/>
            <a:r>
              <a:rPr lang="ja-JP" altLang="en-US" sz="1400" b="1" dirty="0">
                <a:latin typeface="メイリオ" panose="020B0604030504040204" pitchFamily="50" charset="-128"/>
                <a:ea typeface="メイリオ" panose="020B0604030504040204" pitchFamily="50" charset="-128"/>
              </a:rPr>
              <a:t>（裏面もご覧ください）</a:t>
            </a:r>
            <a:endParaRPr lang="en-US" altLang="ja-JP" sz="1400" b="1" dirty="0">
              <a:latin typeface="メイリオ" panose="020B0604030504040204" pitchFamily="50" charset="-128"/>
              <a:ea typeface="メイリオ" panose="020B0604030504040204" pitchFamily="50" charset="-128"/>
            </a:endParaRPr>
          </a:p>
        </p:txBody>
      </p:sp>
      <p:pic>
        <p:nvPicPr>
          <p:cNvPr id="2" name="図 1">
            <a:extLst>
              <a:ext uri="{FF2B5EF4-FFF2-40B4-BE49-F238E27FC236}">
                <a16:creationId xmlns:a16="http://schemas.microsoft.com/office/drawing/2014/main" id="{D468A422-C6D7-8C62-CE67-E0B62C014547}"/>
              </a:ext>
            </a:extLst>
          </p:cNvPr>
          <p:cNvPicPr>
            <a:picLocks noChangeAspect="1"/>
          </p:cNvPicPr>
          <p:nvPr/>
        </p:nvPicPr>
        <p:blipFill>
          <a:blip r:embed="rId2"/>
          <a:stretch>
            <a:fillRect/>
          </a:stretch>
        </p:blipFill>
        <p:spPr>
          <a:xfrm>
            <a:off x="6037528" y="47223"/>
            <a:ext cx="750392" cy="662580"/>
          </a:xfrm>
          <a:prstGeom prst="rect">
            <a:avLst/>
          </a:prstGeom>
        </p:spPr>
      </p:pic>
      <p:pic>
        <p:nvPicPr>
          <p:cNvPr id="3" name="図 2">
            <a:extLst>
              <a:ext uri="{FF2B5EF4-FFF2-40B4-BE49-F238E27FC236}">
                <a16:creationId xmlns:a16="http://schemas.microsoft.com/office/drawing/2014/main" id="{7022EBD2-D185-95B9-C026-0230F3741583}"/>
              </a:ext>
            </a:extLst>
          </p:cNvPr>
          <p:cNvPicPr>
            <a:picLocks noChangeAspect="1"/>
          </p:cNvPicPr>
          <p:nvPr/>
        </p:nvPicPr>
        <p:blipFill>
          <a:blip r:embed="rId3"/>
          <a:stretch>
            <a:fillRect/>
          </a:stretch>
        </p:blipFill>
        <p:spPr>
          <a:xfrm>
            <a:off x="160175" y="930992"/>
            <a:ext cx="982825" cy="771700"/>
          </a:xfrm>
          <a:prstGeom prst="rect">
            <a:avLst/>
          </a:prstGeom>
        </p:spPr>
      </p:pic>
      <p:pic>
        <p:nvPicPr>
          <p:cNvPr id="4" name="図 3">
            <a:extLst>
              <a:ext uri="{FF2B5EF4-FFF2-40B4-BE49-F238E27FC236}">
                <a16:creationId xmlns:a16="http://schemas.microsoft.com/office/drawing/2014/main" id="{55017912-05F0-0A72-16F8-B0062844A9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70765" y="3664563"/>
            <a:ext cx="1117155" cy="836419"/>
          </a:xfrm>
          <a:prstGeom prst="rect">
            <a:avLst/>
          </a:prstGeom>
        </p:spPr>
      </p:pic>
    </p:spTree>
    <p:extLst>
      <p:ext uri="{BB962C8B-B14F-4D97-AF65-F5344CB8AC3E}">
        <p14:creationId xmlns:p14="http://schemas.microsoft.com/office/powerpoint/2010/main" val="2134084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正方形/長方形 102"/>
          <p:cNvSpPr/>
          <p:nvPr/>
        </p:nvSpPr>
        <p:spPr>
          <a:xfrm>
            <a:off x="4426029" y="8794573"/>
            <a:ext cx="2084463" cy="231955"/>
          </a:xfrm>
          <a:prstGeom prst="rect">
            <a:avLst/>
          </a:prstGeom>
          <a:solidFill>
            <a:schemeClr val="accent5">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0" name="正方形/長方形 129"/>
          <p:cNvSpPr/>
          <p:nvPr/>
        </p:nvSpPr>
        <p:spPr>
          <a:xfrm>
            <a:off x="234339" y="7451589"/>
            <a:ext cx="6406298" cy="2144968"/>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08" name="正方形/長方形 207"/>
          <p:cNvSpPr/>
          <p:nvPr/>
        </p:nvSpPr>
        <p:spPr>
          <a:xfrm>
            <a:off x="234340" y="5150670"/>
            <a:ext cx="6406297" cy="2144968"/>
          </a:xfrm>
          <a:prstGeom prst="rect">
            <a:avLst/>
          </a:prstGeom>
          <a:solidFill>
            <a:schemeClr val="bg1"/>
          </a:solidFill>
          <a:ln w="28575">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 name="正方形/長方形 3"/>
          <p:cNvSpPr/>
          <p:nvPr/>
        </p:nvSpPr>
        <p:spPr>
          <a:xfrm>
            <a:off x="143509" y="9586833"/>
            <a:ext cx="6628714" cy="38150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ja-JP" altLang="en-US" sz="1400" dirty="0">
                <a:solidFill>
                  <a:schemeClr val="tx1"/>
                </a:solidFill>
                <a:latin typeface="メイリオ" panose="020B0604030504040204" pitchFamily="50" charset="-128"/>
                <a:ea typeface="メイリオ" panose="020B0604030504040204" pitchFamily="50" charset="-128"/>
              </a:rPr>
              <a:t>上富田町役場 福祉課 子育て支援班　</a:t>
            </a:r>
            <a:r>
              <a:rPr lang="en-US" altLang="ja-JP" sz="1400" dirty="0">
                <a:solidFill>
                  <a:schemeClr val="tx1"/>
                </a:solidFill>
                <a:latin typeface="メイリオ" panose="020B0604030504040204" pitchFamily="50" charset="-128"/>
                <a:ea typeface="メイリオ" panose="020B0604030504040204" pitchFamily="50" charset="-128"/>
              </a:rPr>
              <a:t>TEL</a:t>
            </a:r>
            <a:r>
              <a:rPr lang="ja-JP" altLang="en-US" sz="1400" dirty="0">
                <a:solidFill>
                  <a:schemeClr val="tx1"/>
                </a:solidFill>
                <a:latin typeface="メイリオ" panose="020B0604030504040204" pitchFamily="50" charset="-128"/>
                <a:ea typeface="メイリオ" panose="020B0604030504040204" pitchFamily="50" charset="-128"/>
              </a:rPr>
              <a:t>：</a:t>
            </a:r>
            <a:r>
              <a:rPr lang="en-US" altLang="ja-JP" sz="1400" dirty="0">
                <a:solidFill>
                  <a:schemeClr val="tx1"/>
                </a:solidFill>
                <a:latin typeface="メイリオ" panose="020B0604030504040204" pitchFamily="50" charset="-128"/>
                <a:ea typeface="メイリオ" panose="020B0604030504040204" pitchFamily="50" charset="-128"/>
              </a:rPr>
              <a:t>0739-34-2373</a:t>
            </a:r>
            <a:endParaRPr lang="ja-JP" altLang="en-US" sz="1400" dirty="0">
              <a:solidFill>
                <a:schemeClr val="tx1"/>
              </a:solidFill>
              <a:latin typeface="メイリオ" panose="020B0604030504040204" pitchFamily="50" charset="-128"/>
              <a:ea typeface="メイリオ" panose="020B0604030504040204" pitchFamily="50" charset="-128"/>
            </a:endParaRPr>
          </a:p>
        </p:txBody>
      </p:sp>
      <p:sp>
        <p:nvSpPr>
          <p:cNvPr id="212" name="正方形/長方形 211"/>
          <p:cNvSpPr/>
          <p:nvPr/>
        </p:nvSpPr>
        <p:spPr>
          <a:xfrm>
            <a:off x="4065209" y="6554721"/>
            <a:ext cx="2084463" cy="639270"/>
          </a:xfrm>
          <a:prstGeom prst="rect">
            <a:avLst/>
          </a:prstGeom>
          <a:solidFill>
            <a:schemeClr val="accent5">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15" name="テキスト ボックス 214"/>
          <p:cNvSpPr txBox="1"/>
          <p:nvPr/>
        </p:nvSpPr>
        <p:spPr>
          <a:xfrm>
            <a:off x="4198524" y="6739705"/>
            <a:ext cx="1803307" cy="307777"/>
          </a:xfrm>
          <a:prstGeom prst="rect">
            <a:avLst/>
          </a:prstGeom>
          <a:noFill/>
        </p:spPr>
        <p:txBody>
          <a:bodyPr wrap="square" rtlCol="0">
            <a:spAutoFit/>
          </a:bodyPr>
          <a:lstStyle/>
          <a:p>
            <a:pPr algn="ctr"/>
            <a:r>
              <a:rPr lang="ja-JP" altLang="en-US" sz="1400" b="1" dirty="0">
                <a:latin typeface="メイリオ" panose="020B0604030504040204" pitchFamily="50" charset="-128"/>
                <a:ea typeface="メイリオ" panose="020B0604030504040204" pitchFamily="50" charset="-128"/>
              </a:rPr>
              <a:t>給食費</a:t>
            </a:r>
          </a:p>
        </p:txBody>
      </p:sp>
      <p:sp>
        <p:nvSpPr>
          <p:cNvPr id="262" name="テキスト ボックス 261"/>
          <p:cNvSpPr txBox="1"/>
          <p:nvPr/>
        </p:nvSpPr>
        <p:spPr>
          <a:xfrm>
            <a:off x="344272" y="5273438"/>
            <a:ext cx="1982535" cy="738664"/>
          </a:xfrm>
          <a:prstGeom prst="rect">
            <a:avLst/>
          </a:prstGeom>
          <a:noFill/>
        </p:spPr>
        <p:txBody>
          <a:bodyPr wrap="square" rtlCol="0">
            <a:spAutoFit/>
          </a:bodyPr>
          <a:lstStyle/>
          <a:p>
            <a:r>
              <a:rPr lang="ja-JP" altLang="en-US" sz="1400" b="1" dirty="0">
                <a:latin typeface="メイリオ" panose="020B0604030504040204" pitchFamily="50" charset="-128"/>
                <a:ea typeface="メイリオ" panose="020B0604030504040204" pitchFamily="50" charset="-128"/>
              </a:rPr>
              <a:t>～無償化前～</a:t>
            </a:r>
            <a:endParaRPr lang="en-US" altLang="ja-JP" sz="1400" b="1" dirty="0">
              <a:latin typeface="メイリオ" panose="020B0604030504040204" pitchFamily="50" charset="-128"/>
              <a:ea typeface="メイリオ" panose="020B0604030504040204" pitchFamily="50" charset="-128"/>
            </a:endParaRPr>
          </a:p>
          <a:p>
            <a:r>
              <a:rPr lang="ja-JP" altLang="en-US" sz="1400" b="1" dirty="0">
                <a:latin typeface="メイリオ" panose="020B0604030504040204" pitchFamily="50" charset="-128"/>
                <a:ea typeface="メイリオ" panose="020B0604030504040204" pitchFamily="50" charset="-128"/>
              </a:rPr>
              <a:t>（令和元年</a:t>
            </a:r>
            <a:r>
              <a:rPr lang="en-US" altLang="ja-JP" sz="1400" b="1" dirty="0">
                <a:latin typeface="メイリオ" panose="020B0604030504040204" pitchFamily="50" charset="-128"/>
                <a:ea typeface="メイリオ" panose="020B0604030504040204" pitchFamily="50" charset="-128"/>
              </a:rPr>
              <a:t>9</a:t>
            </a:r>
            <a:r>
              <a:rPr lang="ja-JP" altLang="en-US" sz="1400" b="1" dirty="0">
                <a:latin typeface="メイリオ" panose="020B0604030504040204" pitchFamily="50" charset="-128"/>
                <a:ea typeface="メイリオ" panose="020B0604030504040204" pitchFamily="50" charset="-128"/>
              </a:rPr>
              <a:t>月以前）</a:t>
            </a:r>
          </a:p>
          <a:p>
            <a:endParaRPr lang="ja-JP" altLang="en-US" sz="1400" b="1" dirty="0">
              <a:latin typeface="メイリオ" panose="020B0604030504040204" pitchFamily="50" charset="-128"/>
              <a:ea typeface="メイリオ" panose="020B0604030504040204" pitchFamily="50" charset="-128"/>
            </a:endParaRPr>
          </a:p>
        </p:txBody>
      </p:sp>
      <p:sp>
        <p:nvSpPr>
          <p:cNvPr id="87" name="正方形/長方形 86"/>
          <p:cNvSpPr/>
          <p:nvPr/>
        </p:nvSpPr>
        <p:spPr>
          <a:xfrm>
            <a:off x="4065209" y="5670884"/>
            <a:ext cx="2084463" cy="853056"/>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8" name="テキスト ボックス 87"/>
          <p:cNvSpPr txBox="1"/>
          <p:nvPr/>
        </p:nvSpPr>
        <p:spPr>
          <a:xfrm>
            <a:off x="4138046" y="5953372"/>
            <a:ext cx="1924265" cy="307777"/>
          </a:xfrm>
          <a:prstGeom prst="rect">
            <a:avLst/>
          </a:prstGeom>
          <a:noFill/>
        </p:spPr>
        <p:txBody>
          <a:bodyPr wrap="square" rtlCol="0">
            <a:spAutoFit/>
          </a:bodyPr>
          <a:lstStyle/>
          <a:p>
            <a:pPr algn="ctr"/>
            <a:r>
              <a:rPr lang="ja-JP" altLang="en-US" sz="1400" b="1" dirty="0">
                <a:latin typeface="メイリオ" panose="020B0604030504040204" pitchFamily="50" charset="-128"/>
                <a:ea typeface="メイリオ" panose="020B0604030504040204" pitchFamily="50" charset="-128"/>
              </a:rPr>
              <a:t>保育料</a:t>
            </a:r>
            <a:endParaRPr lang="ja-JP" altLang="en-US" sz="1200" b="1" dirty="0">
              <a:latin typeface="メイリオ" panose="020B0604030504040204" pitchFamily="50" charset="-128"/>
              <a:ea typeface="メイリオ" panose="020B0604030504040204" pitchFamily="50" charset="-128"/>
            </a:endParaRPr>
          </a:p>
        </p:txBody>
      </p:sp>
      <p:sp>
        <p:nvSpPr>
          <p:cNvPr id="131" name="正方形/長方形 130"/>
          <p:cNvSpPr/>
          <p:nvPr/>
        </p:nvSpPr>
        <p:spPr>
          <a:xfrm>
            <a:off x="4063137" y="7982334"/>
            <a:ext cx="2086537" cy="851708"/>
          </a:xfrm>
          <a:prstGeom prst="rect">
            <a:avLst/>
          </a:prstGeom>
          <a:solidFill>
            <a:schemeClr val="bg1"/>
          </a:solid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2" name="正方形/長方形 131"/>
          <p:cNvSpPr/>
          <p:nvPr/>
        </p:nvSpPr>
        <p:spPr>
          <a:xfrm>
            <a:off x="4057949" y="8862505"/>
            <a:ext cx="2084463" cy="413558"/>
          </a:xfrm>
          <a:prstGeom prst="rect">
            <a:avLst/>
          </a:prstGeom>
          <a:solidFill>
            <a:schemeClr val="accent5">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3" name="テキスト ボックス 132"/>
          <p:cNvSpPr txBox="1"/>
          <p:nvPr/>
        </p:nvSpPr>
        <p:spPr>
          <a:xfrm>
            <a:off x="4416104" y="8190790"/>
            <a:ext cx="1368152" cy="492443"/>
          </a:xfrm>
          <a:prstGeom prst="rect">
            <a:avLst/>
          </a:prstGeom>
          <a:noFill/>
        </p:spPr>
        <p:txBody>
          <a:bodyPr wrap="square" rtlCol="0">
            <a:spAutoFit/>
          </a:bodyPr>
          <a:lstStyle/>
          <a:p>
            <a:pPr algn="ctr"/>
            <a:r>
              <a:rPr lang="ja-JP" altLang="en-US" sz="1400" b="1" dirty="0">
                <a:solidFill>
                  <a:srgbClr val="FF0000"/>
                </a:solidFill>
                <a:latin typeface="メイリオ" panose="020B0604030504040204" pitchFamily="50" charset="-128"/>
                <a:ea typeface="メイリオ" panose="020B0604030504040204" pitchFamily="50" charset="-128"/>
              </a:rPr>
              <a:t>無償化</a:t>
            </a:r>
            <a:br>
              <a:rPr lang="en-US" altLang="ja-JP" sz="1400" b="1" dirty="0">
                <a:solidFill>
                  <a:srgbClr val="FF0000"/>
                </a:solidFill>
                <a:latin typeface="メイリオ" panose="020B0604030504040204" pitchFamily="50" charset="-128"/>
                <a:ea typeface="メイリオ" panose="020B0604030504040204" pitchFamily="50" charset="-128"/>
              </a:rPr>
            </a:br>
            <a:r>
              <a:rPr lang="ja-JP" altLang="en-US" sz="1100" b="1" dirty="0">
                <a:solidFill>
                  <a:srgbClr val="FF0000"/>
                </a:solidFill>
                <a:latin typeface="メイリオ" panose="020B0604030504040204" pitchFamily="50" charset="-128"/>
                <a:ea typeface="メイリオ" panose="020B0604030504040204" pitchFamily="50" charset="-128"/>
              </a:rPr>
              <a:t>（保育料）</a:t>
            </a:r>
          </a:p>
        </p:txBody>
      </p:sp>
      <p:sp>
        <p:nvSpPr>
          <p:cNvPr id="163" name="正方形/長方形 162"/>
          <p:cNvSpPr/>
          <p:nvPr/>
        </p:nvSpPr>
        <p:spPr>
          <a:xfrm>
            <a:off x="4065209" y="7552475"/>
            <a:ext cx="2084463" cy="403093"/>
          </a:xfrm>
          <a:prstGeom prst="rect">
            <a:avLst/>
          </a:prstGeom>
          <a:solidFill>
            <a:schemeClr val="accent5">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64" name="テキスト ボックス 163"/>
          <p:cNvSpPr txBox="1"/>
          <p:nvPr/>
        </p:nvSpPr>
        <p:spPr>
          <a:xfrm>
            <a:off x="3950380" y="8944362"/>
            <a:ext cx="1428448" cy="307777"/>
          </a:xfrm>
          <a:prstGeom prst="rect">
            <a:avLst/>
          </a:prstGeom>
          <a:noFill/>
        </p:spPr>
        <p:txBody>
          <a:bodyPr wrap="square" rtlCol="0">
            <a:spAutoFit/>
          </a:bodyPr>
          <a:lstStyle/>
          <a:p>
            <a:pPr algn="ctr"/>
            <a:r>
              <a:rPr lang="ja-JP" altLang="en-US" sz="1400" b="1" dirty="0">
                <a:latin typeface="メイリオ" panose="020B0604030504040204" pitchFamily="50" charset="-128"/>
                <a:ea typeface="メイリオ" panose="020B0604030504040204" pitchFamily="50" charset="-128"/>
              </a:rPr>
              <a:t>副食費</a:t>
            </a:r>
            <a:endParaRPr lang="ja-JP" altLang="en-US" sz="1050" b="1" dirty="0">
              <a:latin typeface="メイリオ" panose="020B0604030504040204" pitchFamily="50" charset="-128"/>
              <a:ea typeface="メイリオ" panose="020B0604030504040204" pitchFamily="50" charset="-128"/>
            </a:endParaRPr>
          </a:p>
        </p:txBody>
      </p:sp>
      <p:sp>
        <p:nvSpPr>
          <p:cNvPr id="171" name="テキスト ボックス 170"/>
          <p:cNvSpPr txBox="1"/>
          <p:nvPr/>
        </p:nvSpPr>
        <p:spPr>
          <a:xfrm>
            <a:off x="236084" y="7645819"/>
            <a:ext cx="2355269" cy="584775"/>
          </a:xfrm>
          <a:prstGeom prst="rect">
            <a:avLst/>
          </a:prstGeom>
          <a:noFill/>
        </p:spPr>
        <p:txBody>
          <a:bodyPr wrap="square" rtlCol="0">
            <a:spAutoFit/>
          </a:bodyPr>
          <a:lstStyle/>
          <a:p>
            <a:r>
              <a:rPr lang="ja-JP" altLang="en-US" sz="1600" b="1" dirty="0">
                <a:solidFill>
                  <a:srgbClr val="FF0000"/>
                </a:solidFill>
                <a:latin typeface="メイリオ" panose="020B0604030504040204" pitchFamily="50" charset="-128"/>
                <a:ea typeface="メイリオ" panose="020B0604030504040204" pitchFamily="50" charset="-128"/>
              </a:rPr>
              <a:t>～無償化後～</a:t>
            </a:r>
            <a:endParaRPr lang="en-US" altLang="ja-JP" sz="1600" b="1" dirty="0">
              <a:solidFill>
                <a:srgbClr val="FF0000"/>
              </a:solidFill>
              <a:latin typeface="メイリオ" panose="020B0604030504040204" pitchFamily="50" charset="-128"/>
              <a:ea typeface="メイリオ" panose="020B0604030504040204" pitchFamily="50" charset="-128"/>
            </a:endParaRPr>
          </a:p>
          <a:p>
            <a:r>
              <a:rPr lang="ja-JP" altLang="en-US" sz="1600" b="1" dirty="0">
                <a:solidFill>
                  <a:srgbClr val="FF0000"/>
                </a:solidFill>
                <a:latin typeface="メイリオ" panose="020B0604030504040204" pitchFamily="50" charset="-128"/>
                <a:ea typeface="メイリオ" panose="020B0604030504040204" pitchFamily="50" charset="-128"/>
              </a:rPr>
              <a:t>（令和元年</a:t>
            </a:r>
            <a:r>
              <a:rPr lang="en-US" altLang="ja-JP" sz="1600" b="1" dirty="0">
                <a:solidFill>
                  <a:srgbClr val="FF0000"/>
                </a:solidFill>
                <a:latin typeface="メイリオ" panose="020B0604030504040204" pitchFamily="50" charset="-128"/>
                <a:ea typeface="メイリオ" panose="020B0604030504040204" pitchFamily="50" charset="-128"/>
              </a:rPr>
              <a:t>10</a:t>
            </a:r>
            <a:r>
              <a:rPr lang="ja-JP" altLang="en-US" sz="1600" b="1" dirty="0">
                <a:solidFill>
                  <a:srgbClr val="FF0000"/>
                </a:solidFill>
                <a:latin typeface="メイリオ" panose="020B0604030504040204" pitchFamily="50" charset="-128"/>
                <a:ea typeface="メイリオ" panose="020B0604030504040204" pitchFamily="50" charset="-128"/>
              </a:rPr>
              <a:t>月以降）</a:t>
            </a:r>
          </a:p>
        </p:txBody>
      </p:sp>
      <p:sp>
        <p:nvSpPr>
          <p:cNvPr id="201" name="テキスト ボックス 200"/>
          <p:cNvSpPr txBox="1"/>
          <p:nvPr/>
        </p:nvSpPr>
        <p:spPr>
          <a:xfrm>
            <a:off x="153112" y="519805"/>
            <a:ext cx="6704888" cy="1615827"/>
          </a:xfrm>
          <a:prstGeom prst="rect">
            <a:avLst/>
          </a:prstGeom>
          <a:noFill/>
        </p:spPr>
        <p:txBody>
          <a:bodyPr wrap="square" rtlCol="0">
            <a:spAutoFit/>
          </a:bodyPr>
          <a:lstStyle/>
          <a:p>
            <a:pPr marL="182563" indent="-182563">
              <a:spcBef>
                <a:spcPts val="600"/>
              </a:spcBef>
            </a:pPr>
            <a:r>
              <a:rPr lang="ja-JP" altLang="en-US" sz="1400" dirty="0">
                <a:latin typeface="メイリオ" panose="020B0604030504040204" pitchFamily="50" charset="-128"/>
                <a:ea typeface="メイリオ" panose="020B0604030504040204" pitchFamily="50" charset="-128"/>
              </a:rPr>
              <a:t>〇　幼児教育・保育は無償化されましたが、給食の材料にかかる費用につきましては、保護者の皆様にご負担いただくことが原則です。</a:t>
            </a:r>
            <a:endParaRPr lang="en-US" altLang="ja-JP" sz="1400" dirty="0">
              <a:latin typeface="メイリオ" panose="020B0604030504040204" pitchFamily="50" charset="-128"/>
              <a:ea typeface="メイリオ" panose="020B0604030504040204" pitchFamily="50" charset="-128"/>
            </a:endParaRPr>
          </a:p>
          <a:p>
            <a:pPr marL="182563" indent="-182563">
              <a:spcBef>
                <a:spcPts val="600"/>
              </a:spcBef>
            </a:pPr>
            <a:r>
              <a:rPr lang="ja-JP" altLang="en-US" sz="1400" dirty="0">
                <a:latin typeface="メイリオ" panose="020B0604030504040204" pitchFamily="50" charset="-128"/>
                <a:ea typeface="メイリオ" panose="020B0604030504040204" pitchFamily="50" charset="-128"/>
              </a:rPr>
              <a:t>　　ただし、下記に該当する子どもの給食の副食費（おかず代等）については、</a:t>
            </a:r>
            <a:r>
              <a:rPr lang="ja-JP" altLang="en-US" sz="1400" u="sng" dirty="0">
                <a:latin typeface="メイリオ" panose="020B0604030504040204" pitchFamily="50" charset="-128"/>
                <a:ea typeface="メイリオ" panose="020B0604030504040204" pitchFamily="50" charset="-128"/>
              </a:rPr>
              <a:t>国の制度</a:t>
            </a:r>
            <a:r>
              <a:rPr lang="ja-JP" altLang="en-US" sz="1400" dirty="0">
                <a:latin typeface="メイリオ" panose="020B0604030504040204" pitchFamily="50" charset="-128"/>
                <a:ea typeface="メイリオ" panose="020B0604030504040204" pitchFamily="50" charset="-128"/>
              </a:rPr>
              <a:t>により無償化されます。</a:t>
            </a:r>
            <a:endParaRPr lang="en-US" altLang="ja-JP" sz="1400" dirty="0">
              <a:latin typeface="メイリオ" panose="020B0604030504040204" pitchFamily="50" charset="-128"/>
              <a:ea typeface="メイリオ" panose="020B0604030504040204" pitchFamily="50" charset="-128"/>
            </a:endParaRPr>
          </a:p>
          <a:p>
            <a:pPr marL="182563" indent="-182563">
              <a:spcBef>
                <a:spcPts val="600"/>
              </a:spcBef>
            </a:pPr>
            <a:r>
              <a:rPr lang="ja-JP" altLang="en-US" sz="1400" dirty="0">
                <a:latin typeface="メイリオ" panose="020B0604030504040204" pitchFamily="50" charset="-128"/>
                <a:ea typeface="メイリオ" panose="020B0604030504040204" pitchFamily="50" charset="-128"/>
              </a:rPr>
              <a:t>   ・小学校３年生以下の兄姉等から数えて第３子以降の子ども      又は</a:t>
            </a:r>
            <a:endParaRPr lang="en-US" altLang="ja-JP" sz="1400" dirty="0">
              <a:latin typeface="メイリオ" panose="020B0604030504040204" pitchFamily="50" charset="-128"/>
              <a:ea typeface="メイリオ" panose="020B0604030504040204" pitchFamily="50" charset="-128"/>
            </a:endParaRPr>
          </a:p>
          <a:p>
            <a:pPr marL="182563" indent="-182563">
              <a:spcBef>
                <a:spcPts val="600"/>
              </a:spcBef>
            </a:pPr>
            <a:r>
              <a:rPr lang="ja-JP" altLang="en-US" sz="1400" dirty="0">
                <a:latin typeface="メイリオ" panose="020B0604030504040204" pitchFamily="50" charset="-128"/>
                <a:ea typeface="メイリオ" panose="020B0604030504040204" pitchFamily="50" charset="-128"/>
              </a:rPr>
              <a:t>   ・世帯の市町村民税所得割額が</a:t>
            </a:r>
            <a:r>
              <a:rPr lang="en-US" altLang="ja-JP" sz="1400" dirty="0">
                <a:latin typeface="メイリオ" panose="020B0604030504040204" pitchFamily="50" charset="-128"/>
                <a:ea typeface="メイリオ" panose="020B0604030504040204" pitchFamily="50" charset="-128"/>
              </a:rPr>
              <a:t>77,101</a:t>
            </a:r>
            <a:r>
              <a:rPr lang="ja-JP" altLang="en-US" sz="1400" dirty="0">
                <a:latin typeface="メイリオ" panose="020B0604030504040204" pitchFamily="50" charset="-128"/>
                <a:ea typeface="メイリオ" panose="020B0604030504040204" pitchFamily="50" charset="-128"/>
              </a:rPr>
              <a:t>円未満</a:t>
            </a:r>
            <a:r>
              <a:rPr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年収</a:t>
            </a:r>
            <a:r>
              <a:rPr lang="en-US" altLang="ja-JP" sz="1400" dirty="0">
                <a:latin typeface="メイリオ" panose="020B0604030504040204" pitchFamily="50" charset="-128"/>
                <a:ea typeface="メイリオ" panose="020B0604030504040204" pitchFamily="50" charset="-128"/>
              </a:rPr>
              <a:t>360</a:t>
            </a:r>
            <a:r>
              <a:rPr lang="ja-JP" altLang="en-US" sz="1400" dirty="0">
                <a:latin typeface="メイリオ" panose="020B0604030504040204" pitchFamily="50" charset="-128"/>
                <a:ea typeface="メイリオ" panose="020B0604030504040204" pitchFamily="50" charset="-128"/>
              </a:rPr>
              <a:t>万円未満相当</a:t>
            </a:r>
            <a:r>
              <a:rPr lang="en-US" altLang="ja-JP" sz="1400" dirty="0">
                <a:latin typeface="メイリオ" panose="020B0604030504040204" pitchFamily="50" charset="-128"/>
                <a:ea typeface="メイリオ" panose="020B0604030504040204" pitchFamily="50" charset="-128"/>
              </a:rPr>
              <a:t>)</a:t>
            </a:r>
          </a:p>
        </p:txBody>
      </p:sp>
      <p:sp>
        <p:nvSpPr>
          <p:cNvPr id="202" name="テキスト ボックス 201"/>
          <p:cNvSpPr txBox="1"/>
          <p:nvPr/>
        </p:nvSpPr>
        <p:spPr>
          <a:xfrm>
            <a:off x="236084" y="2038562"/>
            <a:ext cx="6511084" cy="1061829"/>
          </a:xfrm>
          <a:prstGeom prst="rect">
            <a:avLst/>
          </a:prstGeom>
          <a:noFill/>
        </p:spPr>
        <p:txBody>
          <a:bodyPr wrap="square" rtlCol="0">
            <a:spAutoFit/>
          </a:bodyPr>
          <a:lstStyle/>
          <a:p>
            <a:pPr marL="182563" indent="-182563">
              <a:spcBef>
                <a:spcPts val="600"/>
              </a:spcBef>
            </a:pPr>
            <a:r>
              <a:rPr lang="ja-JP" altLang="en-US" sz="1200" dirty="0">
                <a:latin typeface="ＭＳ Ｐ明朝" panose="02020600040205080304" pitchFamily="18" charset="-128"/>
                <a:ea typeface="ＭＳ Ｐ明朝" panose="02020600040205080304" pitchFamily="18" charset="-128"/>
              </a:rPr>
              <a:t>●　国制度の副食費無償化のための申請は不要です。認定された方には通知書をお送りします。</a:t>
            </a:r>
            <a:endParaRPr lang="en-US" altLang="ja-JP" sz="1200" dirty="0">
              <a:latin typeface="ＭＳ Ｐ明朝" panose="02020600040205080304" pitchFamily="18" charset="-128"/>
              <a:ea typeface="ＭＳ Ｐ明朝" panose="02020600040205080304" pitchFamily="18" charset="-128"/>
            </a:endParaRPr>
          </a:p>
          <a:p>
            <a:pPr marL="182563" indent="-182563">
              <a:spcBef>
                <a:spcPts val="600"/>
              </a:spcBef>
            </a:pPr>
            <a:r>
              <a:rPr lang="ja-JP" altLang="en-US" sz="1200" dirty="0">
                <a:latin typeface="ＭＳ Ｐ明朝" panose="02020600040205080304" pitchFamily="18" charset="-128"/>
                <a:ea typeface="ＭＳ Ｐ明朝" panose="02020600040205080304" pitchFamily="18" charset="-128"/>
              </a:rPr>
              <a:t>●　無償化の対象者の方からは主食費（お米・パンなどの費用）のみお支払いいただきます。</a:t>
            </a:r>
            <a:endParaRPr lang="en-US" altLang="ja-JP" sz="1200" dirty="0">
              <a:latin typeface="ＭＳ Ｐ明朝" panose="02020600040205080304" pitchFamily="18" charset="-128"/>
              <a:ea typeface="ＭＳ Ｐ明朝" panose="02020600040205080304" pitchFamily="18" charset="-128"/>
            </a:endParaRPr>
          </a:p>
          <a:p>
            <a:pPr marL="182563" indent="-182563">
              <a:spcBef>
                <a:spcPts val="600"/>
              </a:spcBef>
            </a:pPr>
            <a:r>
              <a:rPr lang="ja-JP" altLang="en-US" sz="1200" dirty="0">
                <a:latin typeface="ＭＳ Ｐ明朝" panose="02020600040205080304" pitchFamily="18" charset="-128"/>
                <a:ea typeface="ＭＳ Ｐ明朝" panose="02020600040205080304" pitchFamily="18" charset="-128"/>
              </a:rPr>
              <a:t>●　預かり保育時のおやつ代や、長期休業中等の預かり保育時の給食費は無償化の対象外です。</a:t>
            </a:r>
            <a:endParaRPr lang="en-US" altLang="ja-JP" sz="1200" dirty="0">
              <a:latin typeface="ＭＳ Ｐ明朝" panose="02020600040205080304" pitchFamily="18" charset="-128"/>
              <a:ea typeface="ＭＳ Ｐ明朝" panose="02020600040205080304" pitchFamily="18" charset="-128"/>
            </a:endParaRPr>
          </a:p>
          <a:p>
            <a:pPr marL="182563" indent="-182563">
              <a:spcBef>
                <a:spcPts val="600"/>
              </a:spcBef>
            </a:pPr>
            <a:r>
              <a:rPr lang="ja-JP" altLang="en-US" sz="1200" dirty="0">
                <a:latin typeface="ＭＳ Ｐ明朝" panose="02020600040205080304" pitchFamily="18" charset="-128"/>
                <a:ea typeface="ＭＳ Ｐ明朝" panose="02020600040205080304" pitchFamily="18" charset="-128"/>
              </a:rPr>
              <a:t>●  園により、一旦はお支払いいただき、のちに返金というかたちをとる場合があります。</a:t>
            </a:r>
            <a:endParaRPr lang="en-US" altLang="ja-JP" sz="1200" dirty="0">
              <a:latin typeface="ＭＳ Ｐ明朝" panose="02020600040205080304" pitchFamily="18" charset="-128"/>
              <a:ea typeface="ＭＳ Ｐ明朝" panose="02020600040205080304" pitchFamily="18" charset="-128"/>
            </a:endParaRPr>
          </a:p>
        </p:txBody>
      </p:sp>
      <p:sp>
        <p:nvSpPr>
          <p:cNvPr id="203" name="二等辺三角形 202"/>
          <p:cNvSpPr/>
          <p:nvPr/>
        </p:nvSpPr>
        <p:spPr>
          <a:xfrm rot="10800000">
            <a:off x="3210454" y="7317481"/>
            <a:ext cx="437091" cy="12272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72" name="角丸四角形吹き出し 171"/>
          <p:cNvSpPr/>
          <p:nvPr/>
        </p:nvSpPr>
        <p:spPr>
          <a:xfrm>
            <a:off x="2495942" y="8925982"/>
            <a:ext cx="1340246" cy="346190"/>
          </a:xfrm>
          <a:prstGeom prst="wedgeRoundRectCallout">
            <a:avLst>
              <a:gd name="adj1" fmla="val 75455"/>
              <a:gd name="adj2" fmla="val -10811"/>
              <a:gd name="adj3" fmla="val 16667"/>
            </a:avLst>
          </a:prstGeom>
          <a:solidFill>
            <a:schemeClr val="accent6">
              <a:lumMod val="40000"/>
              <a:lumOff val="60000"/>
            </a:schemeClr>
          </a:solidFill>
          <a:ln w="127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0" name="正方形/長方形 99"/>
          <p:cNvSpPr/>
          <p:nvPr/>
        </p:nvSpPr>
        <p:spPr>
          <a:xfrm>
            <a:off x="0" y="228600"/>
            <a:ext cx="6858000" cy="2888480"/>
          </a:xfrm>
          <a:prstGeom prst="rect">
            <a:avLst/>
          </a:prstGeom>
          <a:noFill/>
          <a:ln>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角丸四角形 100"/>
          <p:cNvSpPr/>
          <p:nvPr/>
        </p:nvSpPr>
        <p:spPr>
          <a:xfrm>
            <a:off x="153112" y="61128"/>
            <a:ext cx="4272917" cy="360000"/>
          </a:xfrm>
          <a:prstGeom prst="roundRect">
            <a:avLst>
              <a:gd name="adj" fmla="val 50000"/>
            </a:avLst>
          </a:prstGeom>
          <a:solidFill>
            <a:schemeClr val="accent6">
              <a:lumMod val="60000"/>
              <a:lumOff val="40000"/>
            </a:schemeClr>
          </a:solidFill>
          <a:ln w="76200" cmpd="thinThick">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endParaRPr lang="ja-JP" altLang="en-US" sz="1600" b="1" dirty="0">
              <a:latin typeface="HG丸ｺﾞｼｯｸM-PRO" panose="020F0600000000000000" pitchFamily="50" charset="-128"/>
              <a:ea typeface="HG丸ｺﾞｼｯｸM-PRO" panose="020F0600000000000000" pitchFamily="50" charset="-128"/>
            </a:endParaRPr>
          </a:p>
        </p:txBody>
      </p:sp>
      <p:sp>
        <p:nvSpPr>
          <p:cNvPr id="102" name="正方形/長方形 101"/>
          <p:cNvSpPr/>
          <p:nvPr/>
        </p:nvSpPr>
        <p:spPr>
          <a:xfrm>
            <a:off x="316868" y="101965"/>
            <a:ext cx="4109161" cy="369332"/>
          </a:xfrm>
          <a:prstGeom prst="rect">
            <a:avLst/>
          </a:prstGeom>
        </p:spPr>
        <p:txBody>
          <a:bodyPr wrap="square">
            <a:spAutoFit/>
          </a:bodyPr>
          <a:lstStyle/>
          <a:p>
            <a:r>
              <a:rPr lang="ja-JP" altLang="en-US" b="1" dirty="0">
                <a:latin typeface="メイリオ" panose="020B0604030504040204" pitchFamily="50" charset="-128"/>
                <a:ea typeface="メイリオ" panose="020B0604030504040204" pitchFamily="50" charset="-128"/>
              </a:rPr>
              <a:t>給食の副食費（おかず代等）について</a:t>
            </a:r>
          </a:p>
        </p:txBody>
      </p:sp>
      <p:sp>
        <p:nvSpPr>
          <p:cNvPr id="29" name="正方形/長方形 28"/>
          <p:cNvSpPr/>
          <p:nvPr/>
        </p:nvSpPr>
        <p:spPr>
          <a:xfrm>
            <a:off x="4057949" y="9288577"/>
            <a:ext cx="2084463" cy="226674"/>
          </a:xfrm>
          <a:prstGeom prst="rect">
            <a:avLst/>
          </a:prstGeom>
          <a:solidFill>
            <a:schemeClr val="accent5">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8" name="テキスト ボックス 27"/>
          <p:cNvSpPr txBox="1"/>
          <p:nvPr/>
        </p:nvSpPr>
        <p:spPr>
          <a:xfrm>
            <a:off x="4416104" y="7541879"/>
            <a:ext cx="1368152" cy="469359"/>
          </a:xfrm>
          <a:prstGeom prst="rect">
            <a:avLst/>
          </a:prstGeom>
          <a:noFill/>
        </p:spPr>
        <p:txBody>
          <a:bodyPr wrap="square" rtlCol="0">
            <a:spAutoFit/>
          </a:bodyPr>
          <a:lstStyle/>
          <a:p>
            <a:pPr algn="ctr"/>
            <a:r>
              <a:rPr lang="ja-JP" altLang="en-US" sz="1400" b="1" dirty="0">
                <a:latin typeface="メイリオ" panose="020B0604030504040204" pitchFamily="50" charset="-128"/>
                <a:ea typeface="メイリオ" panose="020B0604030504040204" pitchFamily="50" charset="-128"/>
              </a:rPr>
              <a:t>預かり保育料</a:t>
            </a:r>
            <a:endParaRPr lang="en-US" altLang="ja-JP" sz="1400" b="1" dirty="0">
              <a:latin typeface="メイリオ" panose="020B0604030504040204" pitchFamily="50" charset="-128"/>
              <a:ea typeface="メイリオ" panose="020B0604030504040204" pitchFamily="50" charset="-128"/>
            </a:endParaRPr>
          </a:p>
          <a:p>
            <a:pPr algn="ctr"/>
            <a:r>
              <a:rPr lang="ja-JP" altLang="en-US" sz="1050" b="1" dirty="0">
                <a:latin typeface="メイリオ" panose="020B0604030504040204" pitchFamily="50" charset="-128"/>
                <a:ea typeface="メイリオ" panose="020B0604030504040204" pitchFamily="50" charset="-128"/>
              </a:rPr>
              <a:t>（利用者のみ）</a:t>
            </a:r>
            <a:endParaRPr lang="en-US" altLang="ja-JP" sz="1050" b="1" dirty="0">
              <a:latin typeface="メイリオ" panose="020B0604030504040204" pitchFamily="50" charset="-128"/>
              <a:ea typeface="メイリオ" panose="020B0604030504040204" pitchFamily="50" charset="-128"/>
            </a:endParaRPr>
          </a:p>
        </p:txBody>
      </p:sp>
      <p:sp>
        <p:nvSpPr>
          <p:cNvPr id="134" name="テキスト ボックス 133"/>
          <p:cNvSpPr txBox="1"/>
          <p:nvPr/>
        </p:nvSpPr>
        <p:spPr>
          <a:xfrm>
            <a:off x="3929560" y="9262921"/>
            <a:ext cx="1460405" cy="307777"/>
          </a:xfrm>
          <a:prstGeom prst="rect">
            <a:avLst/>
          </a:prstGeom>
          <a:noFill/>
        </p:spPr>
        <p:txBody>
          <a:bodyPr wrap="square" rtlCol="0">
            <a:spAutoFit/>
          </a:bodyPr>
          <a:lstStyle/>
          <a:p>
            <a:pPr algn="ctr"/>
            <a:r>
              <a:rPr lang="ja-JP" altLang="en-US" sz="1400" b="1" dirty="0">
                <a:latin typeface="メイリオ" panose="020B0604030504040204" pitchFamily="50" charset="-128"/>
                <a:ea typeface="メイリオ" panose="020B0604030504040204" pitchFamily="50" charset="-128"/>
              </a:rPr>
              <a:t>主食費</a:t>
            </a:r>
          </a:p>
        </p:txBody>
      </p:sp>
      <p:sp>
        <p:nvSpPr>
          <p:cNvPr id="30" name="正方形/長方形 29"/>
          <p:cNvSpPr/>
          <p:nvPr/>
        </p:nvSpPr>
        <p:spPr>
          <a:xfrm>
            <a:off x="4065209" y="5233312"/>
            <a:ext cx="2084463" cy="403093"/>
          </a:xfrm>
          <a:prstGeom prst="rect">
            <a:avLst/>
          </a:prstGeom>
          <a:solidFill>
            <a:schemeClr val="accent5">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13" name="テキスト ボックス 212"/>
          <p:cNvSpPr txBox="1"/>
          <p:nvPr/>
        </p:nvSpPr>
        <p:spPr>
          <a:xfrm>
            <a:off x="4145307" y="5235382"/>
            <a:ext cx="1924265" cy="469359"/>
          </a:xfrm>
          <a:prstGeom prst="rect">
            <a:avLst/>
          </a:prstGeom>
          <a:noFill/>
        </p:spPr>
        <p:txBody>
          <a:bodyPr wrap="square" rtlCol="0">
            <a:spAutoFit/>
          </a:bodyPr>
          <a:lstStyle/>
          <a:p>
            <a:pPr algn="ctr"/>
            <a:r>
              <a:rPr lang="ja-JP" altLang="en-US" sz="1400" b="1" dirty="0">
                <a:latin typeface="メイリオ" panose="020B0604030504040204" pitchFamily="50" charset="-128"/>
                <a:ea typeface="メイリオ" panose="020B0604030504040204" pitchFamily="50" charset="-128"/>
              </a:rPr>
              <a:t>預かり保育料</a:t>
            </a:r>
            <a:endParaRPr lang="en-US" altLang="ja-JP" sz="1400" b="1" dirty="0">
              <a:latin typeface="メイリオ" panose="020B0604030504040204" pitchFamily="50" charset="-128"/>
              <a:ea typeface="メイリオ" panose="020B0604030504040204" pitchFamily="50" charset="-128"/>
            </a:endParaRPr>
          </a:p>
          <a:p>
            <a:pPr algn="ctr"/>
            <a:r>
              <a:rPr lang="ja-JP" altLang="en-US" sz="1050" b="1" dirty="0">
                <a:latin typeface="メイリオ" panose="020B0604030504040204" pitchFamily="50" charset="-128"/>
                <a:ea typeface="メイリオ" panose="020B0604030504040204" pitchFamily="50" charset="-128"/>
              </a:rPr>
              <a:t>（利用者のみ）</a:t>
            </a:r>
            <a:endParaRPr lang="en-US" altLang="ja-JP" sz="1050" b="1" dirty="0">
              <a:latin typeface="メイリオ" panose="020B0604030504040204" pitchFamily="50" charset="-128"/>
              <a:ea typeface="メイリオ" panose="020B0604030504040204" pitchFamily="50" charset="-128"/>
            </a:endParaRPr>
          </a:p>
        </p:txBody>
      </p:sp>
      <p:sp>
        <p:nvSpPr>
          <p:cNvPr id="34" name="角丸四角形吹き出し 33"/>
          <p:cNvSpPr/>
          <p:nvPr/>
        </p:nvSpPr>
        <p:spPr>
          <a:xfrm>
            <a:off x="2497663" y="7599945"/>
            <a:ext cx="1336804" cy="494910"/>
          </a:xfrm>
          <a:prstGeom prst="wedgeRoundRectCallout">
            <a:avLst>
              <a:gd name="adj1" fmla="val 74885"/>
              <a:gd name="adj2" fmla="val -318"/>
              <a:gd name="adj3" fmla="val 16667"/>
            </a:avLst>
          </a:prstGeom>
          <a:solidFill>
            <a:schemeClr val="accent6">
              <a:lumMod val="40000"/>
              <a:lumOff val="60000"/>
            </a:schemeClr>
          </a:solidFill>
          <a:ln w="127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5" name="角丸四角形吹き出し 34"/>
          <p:cNvSpPr/>
          <p:nvPr/>
        </p:nvSpPr>
        <p:spPr>
          <a:xfrm>
            <a:off x="2488620" y="8157025"/>
            <a:ext cx="1340245" cy="705480"/>
          </a:xfrm>
          <a:prstGeom prst="wedgeRoundRectCallout">
            <a:avLst>
              <a:gd name="adj1" fmla="val 75455"/>
              <a:gd name="adj2" fmla="val -10811"/>
              <a:gd name="adj3" fmla="val 16667"/>
            </a:avLst>
          </a:prstGeom>
          <a:solidFill>
            <a:schemeClr val="accent6">
              <a:lumMod val="40000"/>
              <a:lumOff val="60000"/>
            </a:scheme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9" name="テキスト ボックス 98"/>
          <p:cNvSpPr txBox="1"/>
          <p:nvPr/>
        </p:nvSpPr>
        <p:spPr>
          <a:xfrm>
            <a:off x="2460739" y="8315717"/>
            <a:ext cx="1468821" cy="461665"/>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授業料の支払いは不要です。</a:t>
            </a:r>
            <a:endParaRPr lang="en-US" altLang="ja-JP" sz="1200" dirty="0">
              <a:solidFill>
                <a:srgbClr val="FF0000"/>
              </a:solidFill>
              <a:latin typeface="メイリオ" panose="020B0604030504040204" pitchFamily="50" charset="-128"/>
              <a:ea typeface="メイリオ" panose="020B0604030504040204" pitchFamily="50" charset="-128"/>
            </a:endParaRPr>
          </a:p>
        </p:txBody>
      </p:sp>
      <p:sp>
        <p:nvSpPr>
          <p:cNvPr id="36" name="テキスト ボックス 35"/>
          <p:cNvSpPr txBox="1"/>
          <p:nvPr/>
        </p:nvSpPr>
        <p:spPr>
          <a:xfrm>
            <a:off x="2484534" y="7646770"/>
            <a:ext cx="1468821" cy="430887"/>
          </a:xfrm>
          <a:prstGeom prst="rect">
            <a:avLst/>
          </a:prstGeom>
          <a:noFill/>
        </p:spPr>
        <p:txBody>
          <a:bodyPr wrap="square" rtlCol="0">
            <a:spAutoFit/>
          </a:bodyPr>
          <a:lstStyle/>
          <a:p>
            <a:r>
              <a:rPr lang="ja-JP" altLang="en-US" sz="1050" dirty="0">
                <a:solidFill>
                  <a:srgbClr val="FF0000"/>
                </a:solidFill>
                <a:latin typeface="メイリオ" panose="020B0604030504040204" pitchFamily="50" charset="-128"/>
                <a:ea typeface="メイリオ" panose="020B0604030504040204" pitchFamily="50" charset="-128"/>
              </a:rPr>
              <a:t>保育の必要性があれば上限付きで無償化</a:t>
            </a:r>
            <a:endParaRPr lang="en-US" altLang="ja-JP" sz="1050" dirty="0">
              <a:solidFill>
                <a:srgbClr val="FF0000"/>
              </a:solidFill>
              <a:latin typeface="メイリオ" panose="020B0604030504040204" pitchFamily="50" charset="-128"/>
              <a:ea typeface="メイリオ" panose="020B0604030504040204" pitchFamily="50" charset="-128"/>
            </a:endParaRPr>
          </a:p>
        </p:txBody>
      </p:sp>
      <p:sp>
        <p:nvSpPr>
          <p:cNvPr id="37" name="テキスト ボックス 36"/>
          <p:cNvSpPr txBox="1"/>
          <p:nvPr/>
        </p:nvSpPr>
        <p:spPr>
          <a:xfrm>
            <a:off x="2546078" y="8992870"/>
            <a:ext cx="1468821" cy="253916"/>
          </a:xfrm>
          <a:prstGeom prst="rect">
            <a:avLst/>
          </a:prstGeom>
          <a:noFill/>
        </p:spPr>
        <p:txBody>
          <a:bodyPr wrap="square" rtlCol="0">
            <a:spAutoFit/>
          </a:bodyPr>
          <a:lstStyle/>
          <a:p>
            <a:r>
              <a:rPr lang="ja-JP" altLang="en-US" sz="1050" dirty="0">
                <a:solidFill>
                  <a:srgbClr val="FF0000"/>
                </a:solidFill>
                <a:latin typeface="メイリオ" panose="020B0604030504040204" pitchFamily="50" charset="-128"/>
                <a:ea typeface="メイリオ" panose="020B0604030504040204" pitchFamily="50" charset="-128"/>
              </a:rPr>
              <a:t>条件付きで無償化</a:t>
            </a:r>
            <a:endParaRPr lang="en-US" altLang="ja-JP" sz="1050" dirty="0">
              <a:solidFill>
                <a:srgbClr val="FF0000"/>
              </a:solidFill>
              <a:latin typeface="メイリオ" panose="020B0604030504040204" pitchFamily="50" charset="-128"/>
              <a:ea typeface="メイリオ" panose="020B0604030504040204" pitchFamily="50" charset="-128"/>
            </a:endParaRPr>
          </a:p>
        </p:txBody>
      </p:sp>
      <p:sp>
        <p:nvSpPr>
          <p:cNvPr id="6" name="左中かっこ 5"/>
          <p:cNvSpPr/>
          <p:nvPr/>
        </p:nvSpPr>
        <p:spPr>
          <a:xfrm>
            <a:off x="3691132" y="5255910"/>
            <a:ext cx="332958" cy="1947048"/>
          </a:xfrm>
          <a:prstGeom prst="leftBrace">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7" name="角丸四角形 6"/>
          <p:cNvSpPr/>
          <p:nvPr/>
        </p:nvSpPr>
        <p:spPr>
          <a:xfrm>
            <a:off x="2495942" y="5926247"/>
            <a:ext cx="1154072" cy="552009"/>
          </a:xfrm>
          <a:prstGeom prst="roundRect">
            <a:avLst/>
          </a:prstGeom>
          <a:solidFill>
            <a:schemeClr val="accent6">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保護者負担</a:t>
            </a:r>
          </a:p>
        </p:txBody>
      </p:sp>
      <p:sp>
        <p:nvSpPr>
          <p:cNvPr id="56" name="角丸四角形 55"/>
          <p:cNvSpPr/>
          <p:nvPr/>
        </p:nvSpPr>
        <p:spPr>
          <a:xfrm>
            <a:off x="5185403" y="9035341"/>
            <a:ext cx="762249" cy="406487"/>
          </a:xfrm>
          <a:prstGeom prst="roundRect">
            <a:avLst/>
          </a:prstGeom>
          <a:solidFill>
            <a:schemeClr val="accent6">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給食費</a:t>
            </a:r>
          </a:p>
        </p:txBody>
      </p:sp>
      <p:sp>
        <p:nvSpPr>
          <p:cNvPr id="2" name="テキスト ボックス 1">
            <a:extLst>
              <a:ext uri="{FF2B5EF4-FFF2-40B4-BE49-F238E27FC236}">
                <a16:creationId xmlns:a16="http://schemas.microsoft.com/office/drawing/2014/main" id="{CEF72B67-A025-7BC6-1BE8-3356B58E5AB5}"/>
              </a:ext>
            </a:extLst>
          </p:cNvPr>
          <p:cNvSpPr txBox="1"/>
          <p:nvPr/>
        </p:nvSpPr>
        <p:spPr>
          <a:xfrm>
            <a:off x="8489" y="3117080"/>
            <a:ext cx="6857999" cy="2092881"/>
          </a:xfrm>
          <a:prstGeom prst="rect">
            <a:avLst/>
          </a:prstGeom>
          <a:noFill/>
        </p:spPr>
        <p:txBody>
          <a:bodyPr wrap="square" rtlCol="0">
            <a:spAutoFit/>
          </a:bodyPr>
          <a:lstStyle/>
          <a:p>
            <a:pPr marL="182563" indent="-182563">
              <a:spcBef>
                <a:spcPts val="600"/>
              </a:spcBef>
            </a:pPr>
            <a:r>
              <a:rPr lang="ja-JP" altLang="en-US" sz="1100" dirty="0">
                <a:latin typeface="ＭＳ Ｐ明朝" panose="02020600040205080304" pitchFamily="18" charset="-128"/>
                <a:ea typeface="ＭＳ Ｐ明朝" panose="02020600040205080304" pitchFamily="18" charset="-128"/>
              </a:rPr>
              <a:t> </a:t>
            </a:r>
            <a:r>
              <a:rPr lang="en-US" altLang="ja-JP" sz="1200" dirty="0">
                <a:latin typeface="ＭＳ Ｐ明朝" panose="02020600040205080304" pitchFamily="18" charset="-128"/>
                <a:ea typeface="ＭＳ Ｐ明朝" panose="02020600040205080304" pitchFamily="18" charset="-128"/>
              </a:rPr>
              <a:t>※</a:t>
            </a:r>
            <a:r>
              <a:rPr lang="ja-JP" altLang="en-US" sz="1200" dirty="0">
                <a:latin typeface="ＭＳ Ｐ明朝" panose="02020600040205080304" pitchFamily="18" charset="-128"/>
                <a:ea typeface="ＭＳ Ｐ明朝" panose="02020600040205080304" pitchFamily="18" charset="-128"/>
              </a:rPr>
              <a:t>生計を一にする世帯内で３人以上のお子様を養育されている方で、３人目以降</a:t>
            </a:r>
            <a:r>
              <a:rPr lang="en-US" altLang="ja-JP" sz="1200" dirty="0">
                <a:latin typeface="ＭＳ Ｐ明朝" panose="02020600040205080304" pitchFamily="18" charset="-128"/>
                <a:ea typeface="ＭＳ Ｐ明朝" panose="02020600040205080304" pitchFamily="18" charset="-128"/>
              </a:rPr>
              <a:t>(</a:t>
            </a:r>
            <a:r>
              <a:rPr lang="ja-JP" altLang="en-US" sz="1200" dirty="0">
                <a:latin typeface="ＭＳ Ｐ明朝" panose="02020600040205080304" pitchFamily="18" charset="-128"/>
                <a:ea typeface="ＭＳ Ｐ明朝" panose="02020600040205080304" pitchFamily="18" charset="-128"/>
              </a:rPr>
              <a:t>上の子の年齢制限なし</a:t>
            </a:r>
            <a:r>
              <a:rPr lang="en-US" altLang="ja-JP" sz="1200" dirty="0">
                <a:latin typeface="ＭＳ Ｐ明朝" panose="02020600040205080304" pitchFamily="18" charset="-128"/>
                <a:ea typeface="ＭＳ Ｐ明朝" panose="02020600040205080304" pitchFamily="18" charset="-128"/>
              </a:rPr>
              <a:t>)</a:t>
            </a:r>
            <a:r>
              <a:rPr lang="ja-JP" altLang="en-US" sz="1200" dirty="0">
                <a:latin typeface="ＭＳ Ｐ明朝" panose="02020600040205080304" pitchFamily="18" charset="-128"/>
                <a:ea typeface="ＭＳ Ｐ明朝" panose="02020600040205080304" pitchFamily="18" charset="-128"/>
              </a:rPr>
              <a:t>のお子様が幼稚園に在籍している場合、その児童の副食費を助成する「第二子以降保育料等助成</a:t>
            </a:r>
            <a:r>
              <a:rPr lang="en-US" altLang="ja-JP" sz="1200" dirty="0">
                <a:latin typeface="ＭＳ Ｐ明朝" panose="02020600040205080304" pitchFamily="18" charset="-128"/>
                <a:ea typeface="ＭＳ Ｐ明朝" panose="02020600040205080304" pitchFamily="18" charset="-128"/>
              </a:rPr>
              <a:t>(</a:t>
            </a:r>
            <a:r>
              <a:rPr lang="ja-JP" altLang="en-US" sz="1200" dirty="0">
                <a:latin typeface="ＭＳ Ｐ明朝" panose="02020600040205080304" pitchFamily="18" charset="-128"/>
                <a:ea typeface="ＭＳ Ｐ明朝" panose="02020600040205080304" pitchFamily="18" charset="-128"/>
              </a:rPr>
              <a:t>紀州っ子いっぱいサポート</a:t>
            </a:r>
            <a:r>
              <a:rPr lang="en-US" altLang="ja-JP" sz="1200" dirty="0">
                <a:latin typeface="ＭＳ Ｐ明朝" panose="02020600040205080304" pitchFamily="18" charset="-128"/>
                <a:ea typeface="ＭＳ Ｐ明朝" panose="02020600040205080304" pitchFamily="18" charset="-128"/>
              </a:rPr>
              <a:t>)</a:t>
            </a:r>
            <a:r>
              <a:rPr lang="ja-JP" altLang="en-US" sz="1200" dirty="0">
                <a:latin typeface="ＭＳ Ｐ明朝" panose="02020600040205080304" pitchFamily="18" charset="-128"/>
                <a:ea typeface="ＭＳ Ｐ明朝" panose="02020600040205080304" pitchFamily="18" charset="-128"/>
              </a:rPr>
              <a:t>」という</a:t>
            </a:r>
            <a:r>
              <a:rPr lang="ja-JP" altLang="en-US" sz="1200" u="sng" dirty="0">
                <a:latin typeface="ＭＳ Ｐ明朝" panose="02020600040205080304" pitchFamily="18" charset="-128"/>
                <a:ea typeface="ＭＳ Ｐ明朝" panose="02020600040205080304" pitchFamily="18" charset="-128"/>
              </a:rPr>
              <a:t>県の制度</a:t>
            </a:r>
            <a:r>
              <a:rPr lang="ja-JP" altLang="en-US" sz="1200" dirty="0">
                <a:latin typeface="ＭＳ Ｐ明朝" panose="02020600040205080304" pitchFamily="18" charset="-128"/>
                <a:ea typeface="ＭＳ Ｐ明朝" panose="02020600040205080304" pitchFamily="18" charset="-128"/>
              </a:rPr>
              <a:t>の助成対象となる可能性があります。対象と思われる方には、対象の年度の始めに案内文と申請書を在籍幼稚園を通じてお渡しする予定です。                           なお、本紙面の上段に記載された国の制度の基準に該当する方は、そちらが優先適用され、県の助成制度は対象外となります。</a:t>
            </a:r>
            <a:endParaRPr lang="en-US" altLang="ja-JP" sz="1200" dirty="0">
              <a:latin typeface="ＭＳ Ｐ明朝" panose="02020600040205080304" pitchFamily="18" charset="-128"/>
              <a:ea typeface="ＭＳ Ｐ明朝" panose="02020600040205080304" pitchFamily="18" charset="-128"/>
            </a:endParaRPr>
          </a:p>
          <a:p>
            <a:pPr marL="182563" indent="-182563">
              <a:spcBef>
                <a:spcPts val="600"/>
              </a:spcBef>
            </a:pPr>
            <a:r>
              <a:rPr lang="ja-JP" altLang="en-US" sz="1100" dirty="0">
                <a:latin typeface="ＭＳ Ｐ明朝" panose="02020600040205080304" pitchFamily="18" charset="-128"/>
                <a:ea typeface="ＭＳ Ｐ明朝" panose="02020600040205080304" pitchFamily="18" charset="-128"/>
              </a:rPr>
              <a:t> </a:t>
            </a:r>
            <a:r>
              <a:rPr lang="en-US" altLang="ja-JP" sz="1200" dirty="0">
                <a:latin typeface="ＭＳ Ｐ明朝" panose="02020600040205080304" pitchFamily="18" charset="-128"/>
                <a:ea typeface="ＭＳ Ｐ明朝" panose="02020600040205080304" pitchFamily="18" charset="-128"/>
              </a:rPr>
              <a:t>※</a:t>
            </a:r>
            <a:r>
              <a:rPr lang="ja-JP" altLang="en-US" sz="1200" dirty="0">
                <a:latin typeface="ＭＳ Ｐ明朝" panose="02020600040205080304" pitchFamily="18" charset="-128"/>
                <a:ea typeface="ＭＳ Ｐ明朝" panose="02020600040205080304" pitchFamily="18" charset="-128"/>
              </a:rPr>
              <a:t>国制度・県制度はともに、 「子どものための教育・保育給付 兼 子育てのための施設等利用給付認定</a:t>
            </a:r>
            <a:r>
              <a:rPr lang="en-US" altLang="ja-JP" sz="1200" dirty="0">
                <a:latin typeface="ＭＳ Ｐ明朝" panose="02020600040205080304" pitchFamily="18" charset="-128"/>
                <a:ea typeface="ＭＳ Ｐ明朝" panose="02020600040205080304" pitchFamily="18" charset="-128"/>
              </a:rPr>
              <a:t>(</a:t>
            </a:r>
            <a:r>
              <a:rPr lang="ja-JP" altLang="en-US" sz="1200" dirty="0">
                <a:latin typeface="ＭＳ Ｐ明朝" panose="02020600040205080304" pitchFamily="18" charset="-128"/>
                <a:ea typeface="ＭＳ Ｐ明朝" panose="02020600040205080304" pitchFamily="18" charset="-128"/>
              </a:rPr>
              <a:t>変更</a:t>
            </a:r>
            <a:r>
              <a:rPr lang="en-US" altLang="ja-JP" sz="1200" dirty="0">
                <a:latin typeface="ＭＳ Ｐ明朝" panose="02020600040205080304" pitchFamily="18" charset="-128"/>
                <a:ea typeface="ＭＳ Ｐ明朝" panose="02020600040205080304" pitchFamily="18" charset="-128"/>
              </a:rPr>
              <a:t>)</a:t>
            </a:r>
            <a:r>
              <a:rPr lang="ja-JP" altLang="en-US" sz="1200" dirty="0">
                <a:latin typeface="ＭＳ Ｐ明朝" panose="02020600040205080304" pitchFamily="18" charset="-128"/>
                <a:ea typeface="ＭＳ Ｐ明朝" panose="02020600040205080304" pitchFamily="18" charset="-128"/>
              </a:rPr>
              <a:t>申請書」にご記入いただいた世帯員を同一生計世帯員として判定します。養子縁組を行っていない子どもや、進学等により転出している兄姉等も、生活費や学資等を保護者が負担している場合は同一生計として取り扱いますので、「子どものための</a:t>
            </a:r>
            <a:r>
              <a:rPr lang="en-US" altLang="ja-JP" sz="1200" dirty="0">
                <a:latin typeface="メイリオ" panose="020B0604030504040204" pitchFamily="50" charset="-128"/>
                <a:ea typeface="メイリオ" panose="020B0604030504040204" pitchFamily="50" charset="-128"/>
              </a:rPr>
              <a:t>~</a:t>
            </a:r>
            <a:r>
              <a:rPr lang="ja-JP" altLang="en-US" sz="1200" dirty="0">
                <a:latin typeface="ＭＳ Ｐ明朝" panose="02020600040205080304" pitchFamily="18" charset="-128"/>
                <a:ea typeface="ＭＳ Ｐ明朝" panose="02020600040205080304" pitchFamily="18" charset="-128"/>
              </a:rPr>
              <a:t>申請書」の世帯員欄にご記入ください。</a:t>
            </a:r>
            <a:endParaRPr lang="en-US" altLang="ja-JP" sz="1100" dirty="0">
              <a:latin typeface="ＭＳ Ｐ明朝" panose="02020600040205080304" pitchFamily="18" charset="-128"/>
              <a:ea typeface="ＭＳ Ｐ明朝" panose="02020600040205080304" pitchFamily="18" charset="-128"/>
            </a:endParaRPr>
          </a:p>
        </p:txBody>
      </p:sp>
      <p:pic>
        <p:nvPicPr>
          <p:cNvPr id="3" name="図 2">
            <a:extLst>
              <a:ext uri="{FF2B5EF4-FFF2-40B4-BE49-F238E27FC236}">
                <a16:creationId xmlns:a16="http://schemas.microsoft.com/office/drawing/2014/main" id="{FBB3C084-AB2A-6868-6CF9-4D82990826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856" y="8502805"/>
            <a:ext cx="1123882" cy="980130"/>
          </a:xfrm>
          <a:prstGeom prst="rect">
            <a:avLst/>
          </a:prstGeom>
        </p:spPr>
      </p:pic>
    </p:spTree>
    <p:extLst>
      <p:ext uri="{BB962C8B-B14F-4D97-AF65-F5344CB8AC3E}">
        <p14:creationId xmlns:p14="http://schemas.microsoft.com/office/powerpoint/2010/main" val="1675244684"/>
      </p:ext>
    </p:extLst>
  </p:cSld>
  <p:clrMapOvr>
    <a:masterClrMapping/>
  </p:clrMapOvr>
</p:sld>
</file>

<file path=ppt/theme/theme1.xml><?xml version="1.0" encoding="utf-8"?>
<a:theme xmlns:a="http://schemas.openxmlformats.org/drawingml/2006/main" name="Office テーマ">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1052</Words>
  <Application>Microsoft Office PowerPoint</Application>
  <PresentationFormat>A4 210 x 297 mm</PresentationFormat>
  <Paragraphs>60</Paragraphs>
  <Slides>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HGPｺﾞｼｯｸM</vt:lpstr>
      <vt:lpstr>HG丸ｺﾞｼｯｸM-PRO</vt:lpstr>
      <vt:lpstr>ＭＳ Ｐ明朝</vt:lpstr>
      <vt:lpstr>メイリオ</vt:lpstr>
      <vt:lpstr>Arial</vt:lpstr>
      <vt:lpstr>Calibri</vt:lpstr>
      <vt:lpstr>Calibri Light</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2026-07-30T02:01:37Z</dcterms:modified>
</cp:coreProperties>
</file>